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76" r:id="rId3"/>
    <p:sldId id="257" r:id="rId4"/>
    <p:sldId id="262" r:id="rId5"/>
    <p:sldId id="266" r:id="rId6"/>
    <p:sldId id="271" r:id="rId7"/>
    <p:sldId id="272" r:id="rId8"/>
    <p:sldId id="278" r:id="rId9"/>
    <p:sldId id="265" r:id="rId10"/>
    <p:sldId id="270" r:id="rId11"/>
    <p:sldId id="268" r:id="rId12"/>
    <p:sldId id="264" r:id="rId13"/>
    <p:sldId id="260" r:id="rId14"/>
    <p:sldId id="275" r:id="rId15"/>
  </p:sldIdLst>
  <p:sldSz cx="18288000" cy="10287000"/>
  <p:notesSz cx="6858000" cy="9144000"/>
  <p:embeddedFontLst>
    <p:embeddedFont>
      <p:font typeface="Alata" panose="020B0604020202020204" charset="0"/>
      <p:regular r:id="rId17"/>
    </p:embeddedFont>
    <p:embeddedFont>
      <p:font typeface="Cosmic Octo Medium" panose="020B0604020202020204" charset="0"/>
      <p:regular r:id="rId18"/>
    </p:embeddedFont>
    <p:embeddedFont>
      <p:font typeface="Futura" panose="020B0604020202020204" charset="0"/>
      <p:regular r:id="rId19"/>
    </p:embeddedFont>
    <p:embeddedFont>
      <p:font typeface="Futura Bold" panose="020B0604020202020204" charset="0"/>
      <p:regular r:id="rId20"/>
    </p:embeddedFont>
    <p:embeddedFont>
      <p:font typeface="Futura Medium" panose="020B0604020202020204" charset="0"/>
      <p:regular r:id="rId21"/>
    </p:embeddedFont>
    <p:embeddedFont>
      <p:font typeface="Futura Ultra-Bold" panose="020B0604020202020204" charset="0"/>
      <p:regular r:id="rId22"/>
    </p:embeddedFont>
    <p:embeddedFont>
      <p:font typeface="Roboto" panose="02000000000000000000"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0F3"/>
    <a:srgbClr val="91B7B0"/>
    <a:srgbClr val="333333"/>
    <a:srgbClr val="ECB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9" d="100"/>
          <a:sy n="49" d="100"/>
        </p:scale>
        <p:origin x="30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2800" b="1" dirty="0">
                <a:solidFill>
                  <a:schemeClr val="accent4">
                    <a:lumMod val="75000"/>
                  </a:schemeClr>
                </a:solidFill>
                <a:latin typeface="Futura Medium" panose="020B0604020202020204" charset="0"/>
              </a:rPr>
              <a:t>AI</a:t>
            </a:r>
            <a:r>
              <a:rPr lang="en-IN" sz="2800" b="1" baseline="0" dirty="0">
                <a:solidFill>
                  <a:schemeClr val="accent4">
                    <a:lumMod val="75000"/>
                  </a:schemeClr>
                </a:solidFill>
                <a:latin typeface="Futura Medium" panose="020B0604020202020204" charset="0"/>
              </a:rPr>
              <a:t> Model Performance Comparison</a:t>
            </a:r>
            <a:endParaRPr lang="en-IN" sz="2800" b="1" dirty="0">
              <a:solidFill>
                <a:schemeClr val="accent4">
                  <a:lumMod val="75000"/>
                </a:schemeClr>
              </a:solidFill>
              <a:latin typeface="Futura Medium" panose="020B060402020202020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tx>
            <c:strRef>
              <c:f>Sheet1!$B$1</c:f>
              <c:strCache>
                <c:ptCount val="1"/>
                <c:pt idx="0">
                  <c:v>Accuracy Score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Hurricane Tracking</c:v>
                </c:pt>
                <c:pt idx="1">
                  <c:v>Heat Wave Prediction</c:v>
                </c:pt>
                <c:pt idx="2">
                  <c:v>Flood Forecasting</c:v>
                </c:pt>
                <c:pt idx="3">
                  <c:v>Tornado Detection</c:v>
                </c:pt>
                <c:pt idx="4">
                  <c:v>Drought Analysis</c:v>
                </c:pt>
                <c:pt idx="5">
                  <c:v>Storm Surge</c:v>
                </c:pt>
              </c:strCache>
            </c:strRef>
          </c:cat>
          <c:val>
            <c:numRef>
              <c:f>Sheet1!$B$2:$B$7</c:f>
              <c:numCache>
                <c:formatCode>General</c:formatCode>
                <c:ptCount val="6"/>
                <c:pt idx="0">
                  <c:v>95</c:v>
                </c:pt>
                <c:pt idx="1">
                  <c:v>90</c:v>
                </c:pt>
                <c:pt idx="2">
                  <c:v>88.3</c:v>
                </c:pt>
                <c:pt idx="3">
                  <c:v>82.1</c:v>
                </c:pt>
                <c:pt idx="4">
                  <c:v>92</c:v>
                </c:pt>
                <c:pt idx="5">
                  <c:v>89</c:v>
                </c:pt>
              </c:numCache>
            </c:numRef>
          </c:val>
          <c:extLst>
            <c:ext xmlns:c16="http://schemas.microsoft.com/office/drawing/2014/chart" uri="{C3380CC4-5D6E-409C-BE32-E72D297353CC}">
              <c16:uniqueId val="{00000000-3DEC-4D79-BFA3-CF06E768BFAB}"/>
            </c:ext>
          </c:extLst>
        </c:ser>
        <c:ser>
          <c:idx val="1"/>
          <c:order val="1"/>
          <c:tx>
            <c:strRef>
              <c:f>Sheet1!$C$1</c:f>
              <c:strCache>
                <c:ptCount val="1"/>
                <c:pt idx="0">
                  <c:v>Response Time (Hours)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Hurricane Tracking</c:v>
                </c:pt>
                <c:pt idx="1">
                  <c:v>Heat Wave Prediction</c:v>
                </c:pt>
                <c:pt idx="2">
                  <c:v>Flood Forecasting</c:v>
                </c:pt>
                <c:pt idx="3">
                  <c:v>Tornado Detection</c:v>
                </c:pt>
                <c:pt idx="4">
                  <c:v>Drought Analysis</c:v>
                </c:pt>
                <c:pt idx="5">
                  <c:v>Storm Surge</c:v>
                </c:pt>
              </c:strCache>
            </c:strRef>
          </c:cat>
          <c:val>
            <c:numRef>
              <c:f>Sheet1!$C$2:$C$7</c:f>
              <c:numCache>
                <c:formatCode>General</c:formatCode>
                <c:ptCount val="6"/>
                <c:pt idx="0">
                  <c:v>11</c:v>
                </c:pt>
                <c:pt idx="1">
                  <c:v>7</c:v>
                </c:pt>
                <c:pt idx="2">
                  <c:v>15</c:v>
                </c:pt>
                <c:pt idx="3">
                  <c:v>4</c:v>
                </c:pt>
                <c:pt idx="4">
                  <c:v>22</c:v>
                </c:pt>
                <c:pt idx="5">
                  <c:v>10</c:v>
                </c:pt>
              </c:numCache>
            </c:numRef>
          </c:val>
          <c:extLst>
            <c:ext xmlns:c16="http://schemas.microsoft.com/office/drawing/2014/chart" uri="{C3380CC4-5D6E-409C-BE32-E72D297353CC}">
              <c16:uniqueId val="{00000001-3DEC-4D79-BFA3-CF06E768BFAB}"/>
            </c:ext>
          </c:extLst>
        </c:ser>
        <c:dLbls>
          <c:dLblPos val="outEnd"/>
          <c:showLegendKey val="0"/>
          <c:showVal val="1"/>
          <c:showCatName val="0"/>
          <c:showSerName val="0"/>
          <c:showPercent val="0"/>
          <c:showBubbleSize val="0"/>
        </c:dLbls>
        <c:gapWidth val="219"/>
        <c:overlap val="-27"/>
        <c:axId val="1541791695"/>
        <c:axId val="1541781615"/>
      </c:barChart>
      <c:catAx>
        <c:axId val="154179169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Weather Events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1781615"/>
        <c:crosses val="autoZero"/>
        <c:auto val="1"/>
        <c:lblAlgn val="ctr"/>
        <c:lblOffset val="100"/>
        <c:noMultiLvlLbl val="0"/>
      </c:catAx>
      <c:valAx>
        <c:axId val="15417816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Percentage</a:t>
                </a:r>
                <a:r>
                  <a:rPr lang="en-IN" baseline="0" dirty="0"/>
                  <a:t> (Blue) / Hours (Red)</a:t>
                </a:r>
                <a:endParaRPr lang="en-IN"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I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1791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697F9A-C161-4F85-AB2F-70645EF80F4E}" type="datetimeFigureOut">
              <a:rPr lang="en-IN" smtClean="0"/>
              <a:t>27-1-26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11F920-2D27-49A0-B1C5-E0C0C128A7CC}" type="slidenum">
              <a:rPr lang="en-IN" smtClean="0"/>
              <a:t>‹#›</a:t>
            </a:fld>
            <a:endParaRPr lang="en-IN"/>
          </a:p>
        </p:txBody>
      </p:sp>
    </p:spTree>
    <p:extLst>
      <p:ext uri="{BB962C8B-B14F-4D97-AF65-F5344CB8AC3E}">
        <p14:creationId xmlns:p14="http://schemas.microsoft.com/office/powerpoint/2010/main" val="24572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11F920-2D27-49A0-B1C5-E0C0C128A7CC}" type="slidenum">
              <a:rPr lang="en-IN" smtClean="0"/>
              <a:t>10</a:t>
            </a:fld>
            <a:endParaRPr lang="en-IN"/>
          </a:p>
        </p:txBody>
      </p:sp>
    </p:spTree>
    <p:extLst>
      <p:ext uri="{BB962C8B-B14F-4D97-AF65-F5344CB8AC3E}">
        <p14:creationId xmlns:p14="http://schemas.microsoft.com/office/powerpoint/2010/main" val="2241427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51.png"/><Relationship Id="rId7" Type="http://schemas.microsoft.com/office/2007/relationships/hdphoto" Target="../media/hdphoto5.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4.wdp"/><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4.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20.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4.jpe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jpeg"/></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72.jpeg"/></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29.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1.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7.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2.png"/><Relationship Id="rId11" Type="http://schemas.microsoft.com/office/2007/relationships/hdphoto" Target="../media/hdphoto3.wdp"/><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2"/>
          <p:cNvSpPr/>
          <p:nvPr/>
        </p:nvSpPr>
        <p:spPr>
          <a:xfrm>
            <a:off x="890865" y="2087234"/>
            <a:ext cx="16506270" cy="5570866"/>
          </a:xfrm>
          <a:custGeom>
            <a:avLst/>
            <a:gdLst/>
            <a:ahLst/>
            <a:cxnLst/>
            <a:rect l="l" t="t" r="r" b="b"/>
            <a:pathLst>
              <a:path w="16506270" h="5570866">
                <a:moveTo>
                  <a:pt x="0" y="0"/>
                </a:moveTo>
                <a:lnTo>
                  <a:pt x="16506270" y="0"/>
                </a:lnTo>
                <a:lnTo>
                  <a:pt x="16506270" y="5570866"/>
                </a:lnTo>
                <a:lnTo>
                  <a:pt x="0" y="5570866"/>
                </a:lnTo>
                <a:lnTo>
                  <a:pt x="0" y="0"/>
                </a:lnTo>
                <a:close/>
              </a:path>
            </a:pathLst>
          </a:custGeom>
          <a:blipFill>
            <a:blip r:embed="rId3"/>
            <a:stretch>
              <a:fillRect/>
            </a:stretch>
          </a:blipFill>
        </p:spPr>
      </p:sp>
      <p:sp>
        <p:nvSpPr>
          <p:cNvPr id="3" name="TextBox 3"/>
          <p:cNvSpPr txBox="1"/>
          <p:nvPr/>
        </p:nvSpPr>
        <p:spPr>
          <a:xfrm>
            <a:off x="3762335" y="6210300"/>
            <a:ext cx="10763321" cy="861774"/>
          </a:xfrm>
          <a:prstGeom prst="rect">
            <a:avLst/>
          </a:prstGeom>
          <a:effectLst/>
        </p:spPr>
        <p:txBody>
          <a:bodyPr wrap="square" lIns="0" tIns="0" rIns="0" bIns="0" rtlCol="0" anchor="t">
            <a:spAutoFit/>
          </a:bodyPr>
          <a:lstStyle/>
          <a:p>
            <a:pPr marL="0" lvl="0" indent="0" algn="ctr">
              <a:spcBef>
                <a:spcPct val="0"/>
              </a:spcBef>
            </a:pPr>
            <a:r>
              <a:rPr lang="en-US" sz="2800" b="1" u="none" strike="noStrike" spc="1209" dirty="0">
                <a:solidFill>
                  <a:schemeClr val="accent4">
                    <a:lumMod val="75000"/>
                  </a:schemeClr>
                </a:solidFill>
                <a:latin typeface="Futura Medium"/>
                <a:ea typeface="Futura Medium"/>
                <a:cs typeface="Futura Medium"/>
                <a:sym typeface="Futura Medium"/>
              </a:rPr>
              <a:t>EXTREME WEATHER EVENT FORECASTING</a:t>
            </a:r>
          </a:p>
        </p:txBody>
      </p:sp>
      <p:sp>
        <p:nvSpPr>
          <p:cNvPr id="4" name="TextBox 4"/>
          <p:cNvSpPr txBox="1"/>
          <p:nvPr/>
        </p:nvSpPr>
        <p:spPr>
          <a:xfrm>
            <a:off x="4531953" y="7886700"/>
            <a:ext cx="9224089" cy="848309"/>
          </a:xfrm>
          <a:prstGeom prst="rect">
            <a:avLst/>
          </a:prstGeom>
        </p:spPr>
        <p:txBody>
          <a:bodyPr wrap="square" lIns="0" tIns="0" rIns="0" bIns="0" rtlCol="0" anchor="t">
            <a:spAutoFit/>
          </a:bodyPr>
          <a:lstStyle/>
          <a:p>
            <a:pPr marL="0" lvl="0" indent="0" algn="ctr">
              <a:lnSpc>
                <a:spcPts val="3530"/>
              </a:lnSpc>
            </a:pPr>
            <a:r>
              <a:rPr lang="en-US" b="1" spc="9" dirty="0">
                <a:solidFill>
                  <a:srgbClr val="EEF0F3"/>
                </a:solidFill>
                <a:latin typeface="Futura Bold" panose="020B0604020202020204" charset="0"/>
                <a:ea typeface="Futura Medium"/>
                <a:cs typeface="Futura Medium"/>
                <a:sym typeface="Futura Medium"/>
              </a:rPr>
              <a:t>Advanced machine learning models for predicting and analyzing </a:t>
            </a:r>
          </a:p>
          <a:p>
            <a:pPr marL="0" lvl="0" indent="0" algn="ctr">
              <a:lnSpc>
                <a:spcPts val="3530"/>
              </a:lnSpc>
            </a:pPr>
            <a:r>
              <a:rPr lang="en-US" b="1" spc="9" dirty="0">
                <a:solidFill>
                  <a:srgbClr val="EEF0F3"/>
                </a:solidFill>
                <a:latin typeface="Futura Bold" panose="020B0604020202020204" charset="0"/>
                <a:ea typeface="Futura Medium"/>
                <a:cs typeface="Futura Medium"/>
                <a:sym typeface="Futura Medium"/>
              </a:rPr>
              <a:t>extreme weather phenomena.</a:t>
            </a:r>
          </a:p>
        </p:txBody>
      </p:sp>
      <p:sp>
        <p:nvSpPr>
          <p:cNvPr id="5" name="Freeform 5"/>
          <p:cNvSpPr/>
          <p:nvPr/>
        </p:nvSpPr>
        <p:spPr>
          <a:xfrm rot="1048172">
            <a:off x="-61418" y="6241663"/>
            <a:ext cx="4908698" cy="4952028"/>
          </a:xfrm>
          <a:custGeom>
            <a:avLst/>
            <a:gdLst/>
            <a:ahLst/>
            <a:cxnLst/>
            <a:rect l="l" t="t" r="r" b="b"/>
            <a:pathLst>
              <a:path w="4908698" h="4952028">
                <a:moveTo>
                  <a:pt x="0" y="0"/>
                </a:moveTo>
                <a:lnTo>
                  <a:pt x="4908698" y="0"/>
                </a:lnTo>
                <a:lnTo>
                  <a:pt x="4908698" y="4952029"/>
                </a:lnTo>
                <a:lnTo>
                  <a:pt x="0" y="4952029"/>
                </a:lnTo>
                <a:lnTo>
                  <a:pt x="0" y="0"/>
                </a:lnTo>
                <a:close/>
              </a:path>
            </a:pathLst>
          </a:custGeom>
          <a:blipFill>
            <a:blip r:embed="rId4"/>
            <a:stretch>
              <a:fillRect/>
            </a:stretch>
          </a:blipFill>
        </p:spPr>
      </p:sp>
      <p:sp>
        <p:nvSpPr>
          <p:cNvPr id="6" name="Freeform 6"/>
          <p:cNvSpPr/>
          <p:nvPr/>
        </p:nvSpPr>
        <p:spPr>
          <a:xfrm rot="16739084">
            <a:off x="12896756" y="-988409"/>
            <a:ext cx="3924487" cy="5088341"/>
          </a:xfrm>
          <a:custGeom>
            <a:avLst/>
            <a:gdLst/>
            <a:ahLst/>
            <a:cxnLst/>
            <a:rect l="l" t="t" r="r" b="b"/>
            <a:pathLst>
              <a:path w="3330309" h="4403715">
                <a:moveTo>
                  <a:pt x="0" y="0"/>
                </a:moveTo>
                <a:lnTo>
                  <a:pt x="3330309" y="0"/>
                </a:lnTo>
                <a:lnTo>
                  <a:pt x="3330309" y="4403715"/>
                </a:lnTo>
                <a:lnTo>
                  <a:pt x="0" y="4403715"/>
                </a:lnTo>
                <a:lnTo>
                  <a:pt x="0" y="0"/>
                </a:lnTo>
                <a:close/>
              </a:path>
            </a:pathLst>
          </a:custGeom>
          <a:blipFill>
            <a:blip r:embed="rId5"/>
            <a:stretch>
              <a:fillRect/>
            </a:stretch>
          </a:blipFill>
          <a:ln cap="sq">
            <a:noFill/>
            <a:prstDash val="solid"/>
            <a:miter/>
          </a:ln>
        </p:spPr>
      </p:sp>
      <p:sp>
        <p:nvSpPr>
          <p:cNvPr id="7" name="TextBox 7"/>
          <p:cNvSpPr txBox="1"/>
          <p:nvPr/>
        </p:nvSpPr>
        <p:spPr>
          <a:xfrm>
            <a:off x="1823226" y="4229100"/>
            <a:ext cx="14641547" cy="1354217"/>
          </a:xfrm>
          <a:prstGeom prst="rect">
            <a:avLst/>
          </a:prstGeom>
          <a:effectLst>
            <a:outerShdw blurRad="50800" dist="38100" dir="5400000" algn="t" rotWithShape="0">
              <a:prstClr val="black">
                <a:alpha val="40000"/>
              </a:prstClr>
            </a:outerShdw>
            <a:reflection blurRad="6350" stA="50000" endA="300" endPos="38500" dist="50800" dir="5400000" sy="-100000" algn="bl" rotWithShape="0"/>
            <a:softEdge rad="635000"/>
          </a:effectLst>
          <a:scene3d>
            <a:camera prst="orthographicFront"/>
            <a:lightRig rig="threePt" dir="t"/>
          </a:scene3d>
          <a:sp3d>
            <a:bevelT w="139700" h="139700" prst="divot"/>
          </a:sp3d>
        </p:spPr>
        <p:txBody>
          <a:bodyPr lIns="0" tIns="0" rIns="0" bIns="0" rtlCol="0" anchor="t">
            <a:spAutoFit/>
          </a:bodyPr>
          <a:lstStyle/>
          <a:p>
            <a:pPr marL="0" lvl="0" indent="0" algn="ctr"/>
            <a:r>
              <a:rPr lang="en-US" sz="4400" b="1" u="none" strike="noStrike" dirty="0">
                <a:solidFill>
                  <a:schemeClr val="accent4">
                    <a:lumMod val="75000"/>
                  </a:schemeClr>
                </a:solidFill>
                <a:latin typeface="Cosmic Octo Medium"/>
                <a:ea typeface="Cosmic Octo Medium"/>
                <a:cs typeface="Cosmic Octo Medium"/>
                <a:sym typeface="Cosmic Octo Medium"/>
              </a:rPr>
              <a:t>AI PREDICTION MODEL FOR EXTREME WEATHER EVENTS</a:t>
            </a:r>
          </a:p>
        </p:txBody>
      </p:sp>
      <p:sp>
        <p:nvSpPr>
          <p:cNvPr id="8" name="Freeform 8"/>
          <p:cNvSpPr/>
          <p:nvPr/>
        </p:nvSpPr>
        <p:spPr>
          <a:xfrm rot="2700000">
            <a:off x="12473513" y="6216659"/>
            <a:ext cx="5104961" cy="4996481"/>
          </a:xfrm>
          <a:custGeom>
            <a:avLst/>
            <a:gdLst/>
            <a:ahLst/>
            <a:cxnLst/>
            <a:rect l="l" t="t" r="r" b="b"/>
            <a:pathLst>
              <a:path w="5104961" h="4996481">
                <a:moveTo>
                  <a:pt x="0" y="0"/>
                </a:moveTo>
                <a:lnTo>
                  <a:pt x="5104961" y="0"/>
                </a:lnTo>
                <a:lnTo>
                  <a:pt x="5104961" y="4996480"/>
                </a:lnTo>
                <a:lnTo>
                  <a:pt x="0" y="4996480"/>
                </a:lnTo>
                <a:lnTo>
                  <a:pt x="0" y="0"/>
                </a:lnTo>
                <a:close/>
              </a:path>
            </a:pathLst>
          </a:custGeom>
          <a:blipFill>
            <a:blip r:embed="rId6"/>
            <a:stretch>
              <a:fillRect/>
            </a:stretch>
          </a:blipFill>
          <a:ln cap="sq">
            <a:noFill/>
            <a:prstDash val="solid"/>
            <a:miter/>
          </a:ln>
        </p:spPr>
        <p:txBody>
          <a:bodyPr/>
          <a:lstStyle/>
          <a:p>
            <a:endParaRPr lang="en-IN" dirty="0"/>
          </a:p>
        </p:txBody>
      </p:sp>
      <p:sp>
        <p:nvSpPr>
          <p:cNvPr id="9" name="Freeform 9"/>
          <p:cNvSpPr/>
          <p:nvPr/>
        </p:nvSpPr>
        <p:spPr>
          <a:xfrm rot="5400000">
            <a:off x="666502" y="-1020426"/>
            <a:ext cx="4817899" cy="4839393"/>
          </a:xfrm>
          <a:custGeom>
            <a:avLst/>
            <a:gdLst/>
            <a:ahLst/>
            <a:cxnLst/>
            <a:rect l="l" t="t" r="r" b="b"/>
            <a:pathLst>
              <a:path w="2780357" h="2655241">
                <a:moveTo>
                  <a:pt x="0" y="0"/>
                </a:moveTo>
                <a:lnTo>
                  <a:pt x="2780357" y="0"/>
                </a:lnTo>
                <a:lnTo>
                  <a:pt x="2780357" y="2655241"/>
                </a:lnTo>
                <a:lnTo>
                  <a:pt x="0" y="2655241"/>
                </a:lnTo>
                <a:lnTo>
                  <a:pt x="0" y="0"/>
                </a:lnTo>
                <a:close/>
              </a:path>
            </a:pathLst>
          </a:custGeom>
          <a:blipFill>
            <a:blip r:embed="rId7"/>
            <a:stretch>
              <a:fillRect/>
            </a:stretch>
          </a:blipFill>
          <a:ln cap="sq">
            <a:noFill/>
            <a:prstDash val="solid"/>
            <a:miter/>
          </a:ln>
        </p:spPr>
        <p:txBody>
          <a:bodyPr/>
          <a:lstStyle/>
          <a:p>
            <a:endParaRPr lang="en-IN" dirty="0"/>
          </a:p>
        </p:txBody>
      </p:sp>
      <p:sp>
        <p:nvSpPr>
          <p:cNvPr id="10" name="TextBox 10"/>
          <p:cNvSpPr txBox="1"/>
          <p:nvPr/>
        </p:nvSpPr>
        <p:spPr>
          <a:xfrm>
            <a:off x="3656484" y="2839470"/>
            <a:ext cx="10975029" cy="790281"/>
          </a:xfrm>
          <a:prstGeom prst="rect">
            <a:avLst/>
          </a:prstGeom>
          <a:effectLst/>
        </p:spPr>
        <p:txBody>
          <a:bodyPr wrap="square" lIns="0" tIns="0" rIns="0" bIns="0" rtlCol="0" anchor="t">
            <a:spAutoFit/>
          </a:bodyPr>
          <a:lstStyle/>
          <a:p>
            <a:pPr algn="ctr">
              <a:lnSpc>
                <a:spcPts val="7080"/>
              </a:lnSpc>
              <a:spcBef>
                <a:spcPct val="0"/>
              </a:spcBef>
            </a:pPr>
            <a:r>
              <a:rPr lang="en-US" sz="3600" b="1" strike="noStrike" spc="600" dirty="0">
                <a:solidFill>
                  <a:schemeClr val="accent4">
                    <a:lumMod val="75000"/>
                  </a:schemeClr>
                </a:solidFill>
                <a:latin typeface="Futura Bold" panose="020B0604020202020204" charset="0"/>
                <a:ea typeface="Microsoft YaHei UI Light" panose="020B0502040204020203" pitchFamily="34" charset="-122"/>
                <a:cs typeface="Calibri" panose="020F0502020204030204" pitchFamily="34" charset="0"/>
                <a:sym typeface="Futura Medium"/>
              </a:rPr>
              <a:t>MINOR PROJECT - II</a:t>
            </a:r>
          </a:p>
        </p:txBody>
      </p:sp>
      <p:sp>
        <p:nvSpPr>
          <p:cNvPr id="12" name="TextBox 10">
            <a:extLst>
              <a:ext uri="{FF2B5EF4-FFF2-40B4-BE49-F238E27FC236}">
                <a16:creationId xmlns:a16="http://schemas.microsoft.com/office/drawing/2014/main" id="{D14A0508-CFE5-07FE-4D4B-6253C01069CB}"/>
              </a:ext>
            </a:extLst>
          </p:cNvPr>
          <p:cNvSpPr txBox="1"/>
          <p:nvPr/>
        </p:nvSpPr>
        <p:spPr>
          <a:xfrm>
            <a:off x="3656482" y="8454337"/>
            <a:ext cx="10975029" cy="727763"/>
          </a:xfrm>
          <a:prstGeom prst="rect">
            <a:avLst/>
          </a:prstGeom>
        </p:spPr>
        <p:txBody>
          <a:bodyPr wrap="square" lIns="0" tIns="0" rIns="0" bIns="0" rtlCol="0" anchor="t">
            <a:spAutoFit/>
          </a:bodyPr>
          <a:lstStyle/>
          <a:p>
            <a:pPr marL="0" lvl="0" indent="0" algn="ctr">
              <a:lnSpc>
                <a:spcPts val="7080"/>
              </a:lnSpc>
              <a:spcBef>
                <a:spcPct val="0"/>
              </a:spcBef>
            </a:pPr>
            <a:r>
              <a:rPr lang="en-US" b="1" dirty="0">
                <a:solidFill>
                  <a:schemeClr val="bg2"/>
                </a:solidFill>
                <a:latin typeface="Futura Bold" panose="020B0604020202020204" charset="0"/>
                <a:ea typeface="Microsoft Yi Baiti" panose="03000500000000000000" pitchFamily="66" charset="0"/>
                <a:cs typeface="Calibri" panose="020F0502020204030204" pitchFamily="34" charset="0"/>
                <a:sym typeface="Futura Medium"/>
              </a:rPr>
              <a:t>[Group Number: 147 (H)]</a:t>
            </a:r>
            <a:endParaRPr lang="en-US" b="1" strike="noStrike" dirty="0">
              <a:solidFill>
                <a:schemeClr val="bg2"/>
              </a:solidFill>
              <a:latin typeface="Futura Bold" panose="020B0604020202020204" charset="0"/>
              <a:ea typeface="Microsoft Yi Baiti" panose="03000500000000000000" pitchFamily="66" charset="0"/>
              <a:cs typeface="Calibri" panose="020F0502020204030204" pitchFamily="34" charset="0"/>
              <a:sym typeface="Futura Medium"/>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200" y="6071384"/>
            <a:ext cx="4066521" cy="3872716"/>
          </a:xfrm>
          <a:custGeom>
            <a:avLst/>
            <a:gdLst/>
            <a:ahLst/>
            <a:cxnLst/>
            <a:rect l="l" t="t" r="r" b="b"/>
            <a:pathLst>
              <a:path w="5317057" h="5310411">
                <a:moveTo>
                  <a:pt x="0" y="0"/>
                </a:moveTo>
                <a:lnTo>
                  <a:pt x="5317057" y="0"/>
                </a:lnTo>
                <a:lnTo>
                  <a:pt x="5317057" y="5310411"/>
                </a:lnTo>
                <a:lnTo>
                  <a:pt x="0" y="5310411"/>
                </a:lnTo>
                <a:lnTo>
                  <a:pt x="0" y="0"/>
                </a:lnTo>
                <a:close/>
              </a:path>
            </a:pathLst>
          </a:custGeom>
          <a:blipFill>
            <a:blip r:embed="rId3"/>
            <a:stretch>
              <a:fillRect/>
            </a:stretch>
          </a:blipFill>
        </p:spPr>
      </p:sp>
      <p:sp>
        <p:nvSpPr>
          <p:cNvPr id="3" name="Freeform 3"/>
          <p:cNvSpPr/>
          <p:nvPr/>
        </p:nvSpPr>
        <p:spPr>
          <a:xfrm>
            <a:off x="4205345" y="2705100"/>
            <a:ext cx="4066521" cy="3872716"/>
          </a:xfrm>
          <a:custGeom>
            <a:avLst/>
            <a:gdLst/>
            <a:ahLst/>
            <a:cxnLst/>
            <a:rect l="l" t="t" r="r" b="b"/>
            <a:pathLst>
              <a:path w="5317057" h="5310411">
                <a:moveTo>
                  <a:pt x="0" y="0"/>
                </a:moveTo>
                <a:lnTo>
                  <a:pt x="5317057" y="0"/>
                </a:lnTo>
                <a:lnTo>
                  <a:pt x="5317057" y="5310410"/>
                </a:lnTo>
                <a:lnTo>
                  <a:pt x="0" y="5310410"/>
                </a:lnTo>
                <a:lnTo>
                  <a:pt x="0" y="0"/>
                </a:lnTo>
                <a:close/>
              </a:path>
            </a:pathLst>
          </a:custGeom>
          <a:blipFill>
            <a:blip r:embed="rId3"/>
            <a:stretch>
              <a:fillRect/>
            </a:stretch>
          </a:blipFill>
        </p:spPr>
      </p:sp>
      <p:pic>
        <p:nvPicPr>
          <p:cNvPr id="4" name="Picture 4"/>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200000"/>
                    </a14:imgEffect>
                  </a14:imgLayer>
                </a14:imgProps>
              </a:ext>
            </a:extLst>
          </a:blip>
          <a:stretch>
            <a:fillRect/>
          </a:stretch>
        </p:blipFill>
        <p:spPr>
          <a:xfrm>
            <a:off x="1524000" y="6661223"/>
            <a:ext cx="2723636" cy="2597077"/>
          </a:xfrm>
          <a:prstGeom prst="rect">
            <a:avLst/>
          </a:prstGeom>
        </p:spPr>
      </p:pic>
      <p:pic>
        <p:nvPicPr>
          <p:cNvPr id="5" name="Picture 5"/>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Effect>
                      <a14:saturation sat="200000"/>
                    </a14:imgEffect>
                  </a14:imgLayer>
                </a14:imgProps>
              </a:ext>
            </a:extLst>
          </a:blip>
          <a:stretch>
            <a:fillRect/>
          </a:stretch>
        </p:blipFill>
        <p:spPr>
          <a:xfrm>
            <a:off x="4876788" y="3312530"/>
            <a:ext cx="2723636" cy="2597077"/>
          </a:xfrm>
          <a:prstGeom prst="rect">
            <a:avLst/>
          </a:prstGeom>
          <a:noFill/>
        </p:spPr>
      </p:pic>
      <p:sp>
        <p:nvSpPr>
          <p:cNvPr id="6" name="TextBox 6"/>
          <p:cNvSpPr txBox="1"/>
          <p:nvPr/>
        </p:nvSpPr>
        <p:spPr>
          <a:xfrm>
            <a:off x="2133600" y="7422494"/>
            <a:ext cx="1626470" cy="921406"/>
          </a:xfrm>
          <a:prstGeom prst="rect">
            <a:avLst/>
          </a:prstGeom>
        </p:spPr>
        <p:txBody>
          <a:bodyPr lIns="0" tIns="0" rIns="0" bIns="0" rtlCol="0" anchor="t">
            <a:spAutoFit/>
          </a:bodyPr>
          <a:lstStyle/>
          <a:p>
            <a:pPr marL="0" lvl="0" indent="0" algn="ctr">
              <a:lnSpc>
                <a:spcPts val="8340"/>
              </a:lnSpc>
              <a:spcBef>
                <a:spcPct val="0"/>
              </a:spcBef>
            </a:pPr>
            <a:r>
              <a:rPr lang="en-US" sz="4400" b="1" u="none" strike="noStrike" spc="240" dirty="0">
                <a:solidFill>
                  <a:schemeClr val="accent4">
                    <a:lumMod val="75000"/>
                  </a:schemeClr>
                </a:solidFill>
                <a:latin typeface="Cosmic Octo Medium"/>
                <a:ea typeface="Cosmic Octo Medium"/>
                <a:cs typeface="Cosmic Octo Medium"/>
                <a:sym typeface="Cosmic Octo Medium"/>
              </a:rPr>
              <a:t>50</a:t>
            </a:r>
            <a:r>
              <a:rPr lang="en-US" sz="4800" b="1" u="none" strike="noStrike" spc="240" dirty="0">
                <a:solidFill>
                  <a:schemeClr val="accent4">
                    <a:lumMod val="75000"/>
                  </a:schemeClr>
                </a:solidFill>
                <a:latin typeface="Cosmic Octo Medium"/>
                <a:ea typeface="Cosmic Octo Medium"/>
                <a:cs typeface="Cosmic Octo Medium"/>
                <a:sym typeface="Cosmic Octo Medium"/>
              </a:rPr>
              <a:t>%</a:t>
            </a:r>
          </a:p>
        </p:txBody>
      </p:sp>
      <p:sp>
        <p:nvSpPr>
          <p:cNvPr id="7" name="TextBox 7"/>
          <p:cNvSpPr txBox="1"/>
          <p:nvPr/>
        </p:nvSpPr>
        <p:spPr>
          <a:xfrm>
            <a:off x="5381501" y="4069694"/>
            <a:ext cx="1750562" cy="921406"/>
          </a:xfrm>
          <a:prstGeom prst="rect">
            <a:avLst/>
          </a:prstGeom>
        </p:spPr>
        <p:txBody>
          <a:bodyPr wrap="square" lIns="0" tIns="0" rIns="0" bIns="0" rtlCol="0" anchor="t">
            <a:spAutoFit/>
          </a:bodyPr>
          <a:lstStyle/>
          <a:p>
            <a:pPr marL="0" lvl="0" indent="0" algn="ctr">
              <a:lnSpc>
                <a:spcPts val="8339"/>
              </a:lnSpc>
              <a:spcBef>
                <a:spcPct val="0"/>
              </a:spcBef>
            </a:pPr>
            <a:r>
              <a:rPr lang="en-US" sz="4400" b="1" spc="239" dirty="0">
                <a:solidFill>
                  <a:schemeClr val="accent4">
                    <a:lumMod val="75000"/>
                  </a:schemeClr>
                </a:solidFill>
                <a:latin typeface="Cosmic Octo Medium"/>
                <a:ea typeface="Cosmic Octo Medium"/>
                <a:cs typeface="Cosmic Octo Medium"/>
                <a:sym typeface="Cosmic Octo Medium"/>
              </a:rPr>
              <a:t>85</a:t>
            </a:r>
            <a:r>
              <a:rPr lang="en-US" sz="4400" b="1" u="none" strike="noStrike" spc="239" dirty="0">
                <a:solidFill>
                  <a:schemeClr val="accent4">
                    <a:lumMod val="75000"/>
                  </a:schemeClr>
                </a:solidFill>
                <a:latin typeface="Cosmic Octo Medium"/>
                <a:ea typeface="Cosmic Octo Medium"/>
                <a:cs typeface="Cosmic Octo Medium"/>
                <a:sym typeface="Cosmic Octo Medium"/>
              </a:rPr>
              <a:t>%</a:t>
            </a:r>
          </a:p>
        </p:txBody>
      </p:sp>
      <p:sp>
        <p:nvSpPr>
          <p:cNvPr id="8" name="TextBox 8"/>
          <p:cNvSpPr txBox="1"/>
          <p:nvPr/>
        </p:nvSpPr>
        <p:spPr>
          <a:xfrm>
            <a:off x="1524000" y="3634451"/>
            <a:ext cx="2581632" cy="2014013"/>
          </a:xfrm>
          <a:prstGeom prst="rect">
            <a:avLst/>
          </a:prstGeom>
        </p:spPr>
        <p:txBody>
          <a:bodyPr lIns="0" tIns="0" rIns="0" bIns="0" rtlCol="0" anchor="t">
            <a:spAutoFit/>
          </a:bodyPr>
          <a:lstStyle/>
          <a:p>
            <a:pPr marL="0" lvl="1" indent="0" algn="ctr">
              <a:lnSpc>
                <a:spcPct val="150000"/>
              </a:lnSpc>
              <a:spcBef>
                <a:spcPct val="0"/>
              </a:spcBef>
            </a:pPr>
            <a:r>
              <a:rPr lang="en-US" b="1" dirty="0">
                <a:solidFill>
                  <a:srgbClr val="000000"/>
                </a:solidFill>
                <a:latin typeface="Futura Medium" panose="020B0604020202020204" charset="0"/>
                <a:sym typeface="Futura Medium"/>
              </a:rPr>
              <a:t>A</a:t>
            </a:r>
            <a:r>
              <a:rPr lang="en-US" b="1" dirty="0">
                <a:latin typeface="Futura Medium" panose="020B0604020202020204" charset="0"/>
              </a:rPr>
              <a:t>ll models maintained accuracy well above 85%, showing strong reliability across weather predictions.</a:t>
            </a:r>
            <a:endParaRPr lang="en-US" b="1" u="none" strike="noStrike" dirty="0">
              <a:solidFill>
                <a:srgbClr val="000000"/>
              </a:solidFill>
              <a:latin typeface="Futura Medium" panose="020B0604020202020204" charset="0"/>
              <a:ea typeface="Futura Medium"/>
              <a:cs typeface="Futura Medium"/>
              <a:sym typeface="Futura Medium"/>
            </a:endParaRPr>
          </a:p>
        </p:txBody>
      </p:sp>
      <p:sp>
        <p:nvSpPr>
          <p:cNvPr id="10" name="TextBox 10"/>
          <p:cNvSpPr txBox="1"/>
          <p:nvPr/>
        </p:nvSpPr>
        <p:spPr>
          <a:xfrm>
            <a:off x="1580644" y="1034143"/>
            <a:ext cx="5539563" cy="1354217"/>
          </a:xfrm>
          <a:prstGeom prst="rect">
            <a:avLst/>
          </a:prstGeom>
          <a:effectLst>
            <a:outerShdw blurRad="50800" dist="38100" dir="5400000" algn="t" rotWithShape="0">
              <a:prstClr val="black">
                <a:alpha val="40000"/>
              </a:prstClr>
            </a:outerShdw>
            <a:reflection blurRad="6350" stA="50000" endA="300" endPos="55000" dir="5400000" sy="-100000" algn="bl" rotWithShape="0"/>
            <a:softEdge rad="635000"/>
          </a:effectLst>
          <a:scene3d>
            <a:camera prst="orthographicFront"/>
            <a:lightRig rig="threePt" dir="t"/>
          </a:scene3d>
          <a:sp3d>
            <a:bevelT w="139700" h="139700" prst="divot"/>
          </a:sp3d>
        </p:spPr>
        <p:txBody>
          <a:bodyPr wrap="square" lIns="0" tIns="0" rIns="0" bIns="0" rtlCol="0" anchor="t">
            <a:spAutoFit/>
          </a:bodyPr>
          <a:lstStyle/>
          <a:p>
            <a:pPr marL="0" lvl="0" indent="0" algn="l">
              <a:spcBef>
                <a:spcPct val="0"/>
              </a:spcBef>
            </a:pPr>
            <a:r>
              <a:rPr lang="en-US" sz="4400" b="1" dirty="0">
                <a:solidFill>
                  <a:schemeClr val="accent4">
                    <a:lumMod val="75000"/>
                  </a:schemeClr>
                </a:solidFill>
                <a:latin typeface="Cosmic Octo Medium"/>
                <a:ea typeface="Cosmic Octo Medium"/>
                <a:cs typeface="Cosmic Octo Medium"/>
                <a:sym typeface="Cosmic Octo Medium"/>
              </a:rPr>
              <a:t>PERFORMANCE ANALYSIS</a:t>
            </a:r>
            <a:endParaRPr lang="en-US" sz="4400" b="1" u="none" strike="noStrike" dirty="0">
              <a:solidFill>
                <a:schemeClr val="accent4">
                  <a:lumMod val="75000"/>
                </a:schemeClr>
              </a:solidFill>
              <a:latin typeface="Cosmic Octo Medium"/>
              <a:ea typeface="Cosmic Octo Medium"/>
              <a:cs typeface="Cosmic Octo Medium"/>
              <a:sym typeface="Cosmic Octo Medium"/>
            </a:endParaRPr>
          </a:p>
        </p:txBody>
      </p:sp>
      <p:graphicFrame>
        <p:nvGraphicFramePr>
          <p:cNvPr id="16" name="Chart 15">
            <a:extLst>
              <a:ext uri="{FF2B5EF4-FFF2-40B4-BE49-F238E27FC236}">
                <a16:creationId xmlns:a16="http://schemas.microsoft.com/office/drawing/2014/main" id="{E384D373-CAFB-5108-7462-D93B24CAD20F}"/>
              </a:ext>
            </a:extLst>
          </p:cNvPr>
          <p:cNvGraphicFramePr/>
          <p:nvPr>
            <p:extLst>
              <p:ext uri="{D42A27DB-BD31-4B8C-83A1-F6EECF244321}">
                <p14:modId xmlns:p14="http://schemas.microsoft.com/office/powerpoint/2010/main" val="2541090333"/>
              </p:ext>
            </p:extLst>
          </p:nvPr>
        </p:nvGraphicFramePr>
        <p:xfrm>
          <a:off x="8695128" y="1"/>
          <a:ext cx="9592872" cy="10287000"/>
        </p:xfrm>
        <a:graphic>
          <a:graphicData uri="http://schemas.openxmlformats.org/drawingml/2006/chart">
            <c:chart xmlns:c="http://schemas.openxmlformats.org/drawingml/2006/chart" xmlns:r="http://schemas.openxmlformats.org/officeDocument/2006/relationships" r:id="rId8"/>
          </a:graphicData>
        </a:graphic>
      </p:graphicFrame>
      <p:sp>
        <p:nvSpPr>
          <p:cNvPr id="12" name="TextBox 8">
            <a:extLst>
              <a:ext uri="{FF2B5EF4-FFF2-40B4-BE49-F238E27FC236}">
                <a16:creationId xmlns:a16="http://schemas.microsoft.com/office/drawing/2014/main" id="{689BBC97-E543-0EB7-4AD0-7EC20743D829}"/>
              </a:ext>
            </a:extLst>
          </p:cNvPr>
          <p:cNvSpPr txBox="1"/>
          <p:nvPr/>
        </p:nvSpPr>
        <p:spPr>
          <a:xfrm>
            <a:off x="4953000" y="6876190"/>
            <a:ext cx="2581632" cy="2014013"/>
          </a:xfrm>
          <a:prstGeom prst="rect">
            <a:avLst/>
          </a:prstGeom>
        </p:spPr>
        <p:txBody>
          <a:bodyPr lIns="0" tIns="0" rIns="0" bIns="0" rtlCol="0" anchor="t">
            <a:spAutoFit/>
          </a:bodyPr>
          <a:lstStyle/>
          <a:p>
            <a:pPr marL="0" lvl="1" indent="0" algn="ctr">
              <a:lnSpc>
                <a:spcPct val="150000"/>
              </a:lnSpc>
              <a:spcBef>
                <a:spcPct val="0"/>
              </a:spcBef>
            </a:pPr>
            <a:r>
              <a:rPr lang="en-US" b="1" dirty="0">
                <a:latin typeface="Futura Medium" panose="020B0604020202020204" charset="0"/>
              </a:rPr>
              <a:t>Even with response times varying up to 50% between models, the accuracy remained consistently high.</a:t>
            </a:r>
            <a:endParaRPr lang="en-US" b="1" u="none" strike="noStrike" dirty="0">
              <a:solidFill>
                <a:srgbClr val="000000"/>
              </a:solidFill>
              <a:latin typeface="Futura Medium" panose="020B0604020202020204" charset="0"/>
              <a:ea typeface="Futura Medium"/>
              <a:cs typeface="Futura Medium"/>
              <a:sym typeface="Futura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14529" y="370453"/>
            <a:ext cx="4791969" cy="4785979"/>
          </a:xfrm>
          <a:custGeom>
            <a:avLst/>
            <a:gdLst/>
            <a:ahLst/>
            <a:cxnLst/>
            <a:rect l="l" t="t" r="r" b="b"/>
            <a:pathLst>
              <a:path w="4791969" h="4785979">
                <a:moveTo>
                  <a:pt x="0" y="0"/>
                </a:moveTo>
                <a:lnTo>
                  <a:pt x="4791968" y="0"/>
                </a:lnTo>
                <a:lnTo>
                  <a:pt x="4791968" y="4785979"/>
                </a:lnTo>
                <a:lnTo>
                  <a:pt x="0" y="4785979"/>
                </a:lnTo>
                <a:lnTo>
                  <a:pt x="0" y="0"/>
                </a:lnTo>
                <a:close/>
              </a:path>
            </a:pathLst>
          </a:custGeom>
          <a:blipFill>
            <a:blip r:embed="rId2"/>
            <a:stretch>
              <a:fillRect/>
            </a:stretch>
          </a:blipFill>
        </p:spPr>
      </p:sp>
      <p:sp>
        <p:nvSpPr>
          <p:cNvPr id="3" name="Freeform 3"/>
          <p:cNvSpPr/>
          <p:nvPr/>
        </p:nvSpPr>
        <p:spPr>
          <a:xfrm>
            <a:off x="7714529" y="5122203"/>
            <a:ext cx="4791969" cy="4785979"/>
          </a:xfrm>
          <a:custGeom>
            <a:avLst/>
            <a:gdLst/>
            <a:ahLst/>
            <a:cxnLst/>
            <a:rect l="l" t="t" r="r" b="b"/>
            <a:pathLst>
              <a:path w="4791969" h="4785979">
                <a:moveTo>
                  <a:pt x="0" y="0"/>
                </a:moveTo>
                <a:lnTo>
                  <a:pt x="4791968" y="0"/>
                </a:lnTo>
                <a:lnTo>
                  <a:pt x="4791968" y="4785979"/>
                </a:lnTo>
                <a:lnTo>
                  <a:pt x="0" y="4785979"/>
                </a:lnTo>
                <a:lnTo>
                  <a:pt x="0" y="0"/>
                </a:lnTo>
                <a:close/>
              </a:path>
            </a:pathLst>
          </a:custGeom>
          <a:blipFill>
            <a:blip r:embed="rId2"/>
            <a:stretch>
              <a:fillRect/>
            </a:stretch>
          </a:blipFill>
        </p:spPr>
        <p:txBody>
          <a:bodyPr/>
          <a:lstStyle/>
          <a:p>
            <a:endParaRPr lang="en-IN"/>
          </a:p>
        </p:txBody>
      </p:sp>
      <p:sp>
        <p:nvSpPr>
          <p:cNvPr id="4" name="Freeform 4"/>
          <p:cNvSpPr/>
          <p:nvPr/>
        </p:nvSpPr>
        <p:spPr>
          <a:xfrm>
            <a:off x="12956192" y="370453"/>
            <a:ext cx="4791969" cy="4785979"/>
          </a:xfrm>
          <a:custGeom>
            <a:avLst/>
            <a:gdLst/>
            <a:ahLst/>
            <a:cxnLst/>
            <a:rect l="l" t="t" r="r" b="b"/>
            <a:pathLst>
              <a:path w="4791969" h="4785979">
                <a:moveTo>
                  <a:pt x="0" y="0"/>
                </a:moveTo>
                <a:lnTo>
                  <a:pt x="4791969" y="0"/>
                </a:lnTo>
                <a:lnTo>
                  <a:pt x="4791969" y="4785979"/>
                </a:lnTo>
                <a:lnTo>
                  <a:pt x="0" y="4785979"/>
                </a:lnTo>
                <a:lnTo>
                  <a:pt x="0" y="0"/>
                </a:lnTo>
                <a:close/>
              </a:path>
            </a:pathLst>
          </a:custGeom>
          <a:blipFill>
            <a:blip r:embed="rId2"/>
            <a:stretch>
              <a:fillRect/>
            </a:stretch>
          </a:blipFill>
        </p:spPr>
      </p:sp>
      <p:sp>
        <p:nvSpPr>
          <p:cNvPr id="5" name="Freeform 5"/>
          <p:cNvSpPr/>
          <p:nvPr/>
        </p:nvSpPr>
        <p:spPr>
          <a:xfrm>
            <a:off x="12956192" y="5122203"/>
            <a:ext cx="4791969" cy="4785979"/>
          </a:xfrm>
          <a:custGeom>
            <a:avLst/>
            <a:gdLst/>
            <a:ahLst/>
            <a:cxnLst/>
            <a:rect l="l" t="t" r="r" b="b"/>
            <a:pathLst>
              <a:path w="4791969" h="4785979">
                <a:moveTo>
                  <a:pt x="0" y="0"/>
                </a:moveTo>
                <a:lnTo>
                  <a:pt x="4791969" y="0"/>
                </a:lnTo>
                <a:lnTo>
                  <a:pt x="4791969" y="4785979"/>
                </a:lnTo>
                <a:lnTo>
                  <a:pt x="0" y="4785979"/>
                </a:lnTo>
                <a:lnTo>
                  <a:pt x="0" y="0"/>
                </a:lnTo>
                <a:close/>
              </a:path>
            </a:pathLst>
          </a:custGeom>
          <a:blipFill>
            <a:blip r:embed="rId2"/>
            <a:stretch>
              <a:fillRect/>
            </a:stretch>
          </a:blipFill>
        </p:spPr>
      </p:sp>
      <p:sp>
        <p:nvSpPr>
          <p:cNvPr id="6" name="Freeform 6"/>
          <p:cNvSpPr/>
          <p:nvPr/>
        </p:nvSpPr>
        <p:spPr>
          <a:xfrm>
            <a:off x="9337373" y="2039601"/>
            <a:ext cx="1488272" cy="1447682"/>
          </a:xfrm>
          <a:custGeom>
            <a:avLst/>
            <a:gdLst/>
            <a:ahLst/>
            <a:cxnLst/>
            <a:rect l="l" t="t" r="r" b="b"/>
            <a:pathLst>
              <a:path w="1488272" h="1447682">
                <a:moveTo>
                  <a:pt x="0" y="0"/>
                </a:moveTo>
                <a:lnTo>
                  <a:pt x="1488271" y="0"/>
                </a:lnTo>
                <a:lnTo>
                  <a:pt x="1488271" y="1447683"/>
                </a:lnTo>
                <a:lnTo>
                  <a:pt x="0" y="144768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a:off x="14638482" y="1924791"/>
            <a:ext cx="1503167" cy="1503167"/>
          </a:xfrm>
          <a:custGeom>
            <a:avLst/>
            <a:gdLst/>
            <a:ahLst/>
            <a:cxnLst/>
            <a:rect l="l" t="t" r="r" b="b"/>
            <a:pathLst>
              <a:path w="1503167" h="1503167">
                <a:moveTo>
                  <a:pt x="0" y="0"/>
                </a:moveTo>
                <a:lnTo>
                  <a:pt x="1503167" y="0"/>
                </a:lnTo>
                <a:lnTo>
                  <a:pt x="1503167" y="1503166"/>
                </a:lnTo>
                <a:lnTo>
                  <a:pt x="0" y="150316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a:off x="9481209" y="6640371"/>
            <a:ext cx="1200600" cy="1487230"/>
          </a:xfrm>
          <a:custGeom>
            <a:avLst/>
            <a:gdLst/>
            <a:ahLst/>
            <a:cxnLst/>
            <a:rect l="l" t="t" r="r" b="b"/>
            <a:pathLst>
              <a:path w="1200600" h="1487230">
                <a:moveTo>
                  <a:pt x="0" y="0"/>
                </a:moveTo>
                <a:lnTo>
                  <a:pt x="1200600" y="0"/>
                </a:lnTo>
                <a:lnTo>
                  <a:pt x="1200600" y="1487230"/>
                </a:lnTo>
                <a:lnTo>
                  <a:pt x="0" y="148723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p:cNvSpPr/>
          <p:nvPr/>
        </p:nvSpPr>
        <p:spPr>
          <a:xfrm>
            <a:off x="14837054" y="6640371"/>
            <a:ext cx="1030245" cy="1487230"/>
          </a:xfrm>
          <a:custGeom>
            <a:avLst/>
            <a:gdLst/>
            <a:ahLst/>
            <a:cxnLst/>
            <a:rect l="l" t="t" r="r" b="b"/>
            <a:pathLst>
              <a:path w="1030245" h="1487230">
                <a:moveTo>
                  <a:pt x="0" y="0"/>
                </a:moveTo>
                <a:lnTo>
                  <a:pt x="1030245" y="0"/>
                </a:lnTo>
                <a:lnTo>
                  <a:pt x="1030245" y="1487230"/>
                </a:lnTo>
                <a:lnTo>
                  <a:pt x="0" y="148723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0" name="Freeform 10"/>
          <p:cNvSpPr/>
          <p:nvPr/>
        </p:nvSpPr>
        <p:spPr>
          <a:xfrm rot="1262603">
            <a:off x="4881558" y="1111962"/>
            <a:ext cx="2457766" cy="1595382"/>
          </a:xfrm>
          <a:custGeom>
            <a:avLst/>
            <a:gdLst/>
            <a:ahLst/>
            <a:cxnLst/>
            <a:rect l="l" t="t" r="r" b="b"/>
            <a:pathLst>
              <a:path w="2906897" h="1958522">
                <a:moveTo>
                  <a:pt x="0" y="0"/>
                </a:moveTo>
                <a:lnTo>
                  <a:pt x="2906896" y="0"/>
                </a:lnTo>
                <a:lnTo>
                  <a:pt x="2906896" y="1958521"/>
                </a:lnTo>
                <a:lnTo>
                  <a:pt x="0" y="1958521"/>
                </a:lnTo>
                <a:lnTo>
                  <a:pt x="0" y="0"/>
                </a:lnTo>
                <a:close/>
              </a:path>
            </a:pathLst>
          </a:custGeom>
          <a:blipFill>
            <a:blip r:embed="rId11"/>
            <a:stretch>
              <a:fillRect/>
            </a:stretch>
          </a:blipFill>
          <a:ln cap="sq">
            <a:noFill/>
            <a:prstDash val="solid"/>
            <a:miter/>
          </a:ln>
        </p:spPr>
      </p:sp>
      <p:sp>
        <p:nvSpPr>
          <p:cNvPr id="11" name="Freeform 11"/>
          <p:cNvSpPr/>
          <p:nvPr/>
        </p:nvSpPr>
        <p:spPr>
          <a:xfrm rot="-6540697">
            <a:off x="2635333" y="8089097"/>
            <a:ext cx="3068685" cy="3068685"/>
          </a:xfrm>
          <a:custGeom>
            <a:avLst/>
            <a:gdLst/>
            <a:ahLst/>
            <a:cxnLst/>
            <a:rect l="l" t="t" r="r" b="b"/>
            <a:pathLst>
              <a:path w="3068685" h="3068685">
                <a:moveTo>
                  <a:pt x="0" y="0"/>
                </a:moveTo>
                <a:lnTo>
                  <a:pt x="3068685" y="0"/>
                </a:lnTo>
                <a:lnTo>
                  <a:pt x="3068685" y="3068685"/>
                </a:lnTo>
                <a:lnTo>
                  <a:pt x="0" y="3068685"/>
                </a:lnTo>
                <a:lnTo>
                  <a:pt x="0" y="0"/>
                </a:lnTo>
                <a:close/>
              </a:path>
            </a:pathLst>
          </a:custGeom>
          <a:blipFill>
            <a:blip r:embed="rId12"/>
            <a:stretch>
              <a:fillRect/>
            </a:stretch>
          </a:blipFill>
          <a:ln cap="sq">
            <a:noFill/>
            <a:prstDash val="solid"/>
            <a:miter/>
          </a:ln>
        </p:spPr>
      </p:sp>
      <p:sp>
        <p:nvSpPr>
          <p:cNvPr id="12" name="TextBox 12"/>
          <p:cNvSpPr txBox="1"/>
          <p:nvPr/>
        </p:nvSpPr>
        <p:spPr>
          <a:xfrm>
            <a:off x="9241231" y="1181100"/>
            <a:ext cx="1738565" cy="764212"/>
          </a:xfrm>
          <a:prstGeom prst="rect">
            <a:avLst/>
          </a:prstGeom>
        </p:spPr>
        <p:txBody>
          <a:bodyPr lIns="0" tIns="0" rIns="0" bIns="0" rtlCol="0" anchor="t">
            <a:prstTxWarp prst="textArchUp">
              <a:avLst>
                <a:gd name="adj" fmla="val 10849187"/>
              </a:avLst>
            </a:prstTxWarp>
            <a:spAutoFit/>
          </a:bodyPr>
          <a:lstStyle/>
          <a:p>
            <a:pPr marL="0" lvl="0" indent="0" algn="ctr">
              <a:lnSpc>
                <a:spcPts val="4058"/>
              </a:lnSpc>
              <a:spcBef>
                <a:spcPct val="0"/>
              </a:spcBef>
            </a:pPr>
            <a:r>
              <a:rPr lang="en-US" sz="2400" b="1" u="none" strike="noStrike" spc="562" dirty="0">
                <a:solidFill>
                  <a:schemeClr val="accent4">
                    <a:lumMod val="75000"/>
                  </a:schemeClr>
                </a:solidFill>
                <a:latin typeface="Futura Ultra-Bold"/>
                <a:ea typeface="Futura Ultra-Bold"/>
                <a:cs typeface="Futura Ultra-Bold"/>
                <a:sym typeface="Futura Ultra-Bold"/>
              </a:rPr>
              <a:t>Nowcasting</a:t>
            </a:r>
          </a:p>
        </p:txBody>
      </p:sp>
      <p:sp>
        <p:nvSpPr>
          <p:cNvPr id="16" name="TextBox 16"/>
          <p:cNvSpPr txBox="1"/>
          <p:nvPr/>
        </p:nvSpPr>
        <p:spPr>
          <a:xfrm>
            <a:off x="1003023" y="4991100"/>
            <a:ext cx="5797106" cy="2585323"/>
          </a:xfrm>
          <a:prstGeom prst="rect">
            <a:avLst/>
          </a:prstGeom>
        </p:spPr>
        <p:txBody>
          <a:bodyPr lIns="0" tIns="0" rIns="0" bIns="0" rtlCol="0" anchor="t">
            <a:spAutoFit/>
          </a:bodyPr>
          <a:lstStyle/>
          <a:p>
            <a:r>
              <a:rPr lang="en-US" sz="2800" b="1" dirty="0">
                <a:latin typeface="Futura Medium" panose="020B0604020202020204" charset="0"/>
              </a:rPr>
              <a:t>The model brings four innovations: Nowcasting for real-time forecasts, Multimodal data fusion for richer insights, Explainability for transparent AI decisions, and Resilience to support disaster-ready responses.</a:t>
            </a:r>
          </a:p>
        </p:txBody>
      </p:sp>
      <p:sp>
        <p:nvSpPr>
          <p:cNvPr id="17" name="TextBox 17"/>
          <p:cNvSpPr txBox="1"/>
          <p:nvPr/>
        </p:nvSpPr>
        <p:spPr>
          <a:xfrm>
            <a:off x="1001187" y="3427312"/>
            <a:ext cx="4875192" cy="1141979"/>
          </a:xfrm>
          <a:prstGeom prst="rect">
            <a:avLst/>
          </a:prstGeom>
          <a:effectLst>
            <a:reflection blurRad="6350" stA="50000" endA="300" endPos="55000" dir="5400000" sy="-100000" algn="bl" rotWithShape="0"/>
          </a:effectLst>
        </p:spPr>
        <p:txBody>
          <a:bodyPr lIns="0" tIns="0" rIns="0" bIns="0" rtlCol="0" anchor="t">
            <a:spAutoFit/>
          </a:bodyPr>
          <a:lstStyle/>
          <a:p>
            <a:pPr marL="0" lvl="0" indent="0" algn="l">
              <a:lnSpc>
                <a:spcPts val="10740"/>
              </a:lnSpc>
              <a:spcBef>
                <a:spcPct val="0"/>
              </a:spcBef>
            </a:pPr>
            <a:r>
              <a:rPr lang="en-US" sz="4400" b="1" u="none" strike="noStrike" dirty="0">
                <a:solidFill>
                  <a:schemeClr val="accent4">
                    <a:lumMod val="75000"/>
                  </a:schemeClr>
                </a:solidFill>
                <a:latin typeface="Cosmic Octo Medium"/>
                <a:ea typeface="Cosmic Octo Medium"/>
                <a:cs typeface="Cosmic Octo Medium"/>
                <a:sym typeface="Cosmic Octo Medium"/>
              </a:rPr>
              <a:t>INNOVATIONS</a:t>
            </a:r>
          </a:p>
        </p:txBody>
      </p:sp>
      <p:sp>
        <p:nvSpPr>
          <p:cNvPr id="18" name="Freeform 6">
            <a:extLst>
              <a:ext uri="{FF2B5EF4-FFF2-40B4-BE49-F238E27FC236}">
                <a16:creationId xmlns:a16="http://schemas.microsoft.com/office/drawing/2014/main" id="{04944D01-435F-D1DC-63D1-139B21F19A23}"/>
              </a:ext>
            </a:extLst>
          </p:cNvPr>
          <p:cNvSpPr/>
          <p:nvPr/>
        </p:nvSpPr>
        <p:spPr>
          <a:xfrm rot="6024685">
            <a:off x="64650" y="-613223"/>
            <a:ext cx="3314455" cy="4319685"/>
          </a:xfrm>
          <a:custGeom>
            <a:avLst/>
            <a:gdLst/>
            <a:ahLst/>
            <a:cxnLst/>
            <a:rect l="l" t="t" r="r" b="b"/>
            <a:pathLst>
              <a:path w="3330309" h="4403715">
                <a:moveTo>
                  <a:pt x="0" y="0"/>
                </a:moveTo>
                <a:lnTo>
                  <a:pt x="3330309" y="0"/>
                </a:lnTo>
                <a:lnTo>
                  <a:pt x="3330309" y="4403715"/>
                </a:lnTo>
                <a:lnTo>
                  <a:pt x="0" y="4403715"/>
                </a:lnTo>
                <a:lnTo>
                  <a:pt x="0" y="0"/>
                </a:lnTo>
                <a:close/>
              </a:path>
            </a:pathLst>
          </a:custGeom>
          <a:blipFill>
            <a:blip r:embed="rId13"/>
            <a:stretch>
              <a:fillRect/>
            </a:stretch>
          </a:blipFill>
          <a:ln cap="sq">
            <a:noFill/>
            <a:prstDash val="solid"/>
            <a:miter/>
          </a:ln>
        </p:spPr>
      </p:sp>
      <p:sp>
        <p:nvSpPr>
          <p:cNvPr id="19" name="TextBox 12">
            <a:extLst>
              <a:ext uri="{FF2B5EF4-FFF2-40B4-BE49-F238E27FC236}">
                <a16:creationId xmlns:a16="http://schemas.microsoft.com/office/drawing/2014/main" id="{C39C9DA1-28DF-8B65-57A1-099312FD0D47}"/>
              </a:ext>
            </a:extLst>
          </p:cNvPr>
          <p:cNvSpPr txBox="1"/>
          <p:nvPr/>
        </p:nvSpPr>
        <p:spPr>
          <a:xfrm>
            <a:off x="14478000" y="1181100"/>
            <a:ext cx="1738565" cy="764212"/>
          </a:xfrm>
          <a:prstGeom prst="rect">
            <a:avLst/>
          </a:prstGeom>
        </p:spPr>
        <p:txBody>
          <a:bodyPr lIns="0" tIns="0" rIns="0" bIns="0" rtlCol="0" anchor="t">
            <a:prstTxWarp prst="textArchUp">
              <a:avLst>
                <a:gd name="adj" fmla="val 10906330"/>
              </a:avLst>
            </a:prstTxWarp>
            <a:spAutoFit/>
          </a:bodyPr>
          <a:lstStyle/>
          <a:p>
            <a:pPr marL="0" lvl="0" indent="0" algn="ctr">
              <a:lnSpc>
                <a:spcPts val="4058"/>
              </a:lnSpc>
              <a:spcBef>
                <a:spcPct val="0"/>
              </a:spcBef>
            </a:pPr>
            <a:r>
              <a:rPr lang="en-US" sz="2400" b="1" spc="562" dirty="0">
                <a:solidFill>
                  <a:schemeClr val="accent4">
                    <a:lumMod val="75000"/>
                  </a:schemeClr>
                </a:solidFill>
                <a:latin typeface="Futura Ultra-Bold"/>
                <a:ea typeface="Futura Ultra-Bold"/>
                <a:cs typeface="Futura Ultra-Bold"/>
                <a:sym typeface="Futura Ultra-Bold"/>
              </a:rPr>
              <a:t>Multimodal</a:t>
            </a:r>
            <a:endParaRPr lang="en-US" sz="2400" b="1" u="none" strike="noStrike" spc="562" dirty="0">
              <a:solidFill>
                <a:schemeClr val="accent4">
                  <a:lumMod val="75000"/>
                </a:schemeClr>
              </a:solidFill>
              <a:latin typeface="Futura Ultra-Bold"/>
              <a:ea typeface="Futura Ultra-Bold"/>
              <a:cs typeface="Futura Ultra-Bold"/>
              <a:sym typeface="Futura Ultra-Bold"/>
            </a:endParaRPr>
          </a:p>
        </p:txBody>
      </p:sp>
      <p:sp>
        <p:nvSpPr>
          <p:cNvPr id="20" name="TextBox 12">
            <a:extLst>
              <a:ext uri="{FF2B5EF4-FFF2-40B4-BE49-F238E27FC236}">
                <a16:creationId xmlns:a16="http://schemas.microsoft.com/office/drawing/2014/main" id="{0CD94A71-8EF0-1F97-E473-C82DACA59DF8}"/>
              </a:ext>
            </a:extLst>
          </p:cNvPr>
          <p:cNvSpPr txBox="1"/>
          <p:nvPr/>
        </p:nvSpPr>
        <p:spPr>
          <a:xfrm>
            <a:off x="9137004" y="5932629"/>
            <a:ext cx="1988196" cy="734871"/>
          </a:xfrm>
          <a:prstGeom prst="rect">
            <a:avLst/>
          </a:prstGeom>
        </p:spPr>
        <p:txBody>
          <a:bodyPr lIns="0" tIns="0" rIns="0" bIns="0" rtlCol="0" anchor="t">
            <a:prstTxWarp prst="textArchUp">
              <a:avLst>
                <a:gd name="adj" fmla="val 10691108"/>
              </a:avLst>
            </a:prstTxWarp>
            <a:spAutoFit/>
          </a:bodyPr>
          <a:lstStyle/>
          <a:p>
            <a:pPr marL="0" lvl="0" indent="0" algn="ctr">
              <a:lnSpc>
                <a:spcPts val="4058"/>
              </a:lnSpc>
              <a:spcBef>
                <a:spcPct val="0"/>
              </a:spcBef>
            </a:pPr>
            <a:r>
              <a:rPr lang="en-US" sz="2400" b="1" spc="562" dirty="0">
                <a:solidFill>
                  <a:schemeClr val="accent4">
                    <a:lumMod val="75000"/>
                  </a:schemeClr>
                </a:solidFill>
                <a:latin typeface="Futura Ultra-Bold"/>
                <a:ea typeface="Futura Ultra-Bold"/>
                <a:cs typeface="Futura Ultra-Bold"/>
                <a:sym typeface="Futura Ultra-Bold"/>
              </a:rPr>
              <a:t>Explainability</a:t>
            </a:r>
            <a:endParaRPr lang="en-US" sz="2400" b="1" u="none" strike="noStrike" spc="562" dirty="0">
              <a:solidFill>
                <a:schemeClr val="accent4">
                  <a:lumMod val="75000"/>
                </a:schemeClr>
              </a:solidFill>
              <a:latin typeface="Futura Ultra-Bold"/>
              <a:ea typeface="Futura Ultra-Bold"/>
              <a:cs typeface="Futura Ultra-Bold"/>
              <a:sym typeface="Futura Ultra-Bold"/>
            </a:endParaRPr>
          </a:p>
        </p:txBody>
      </p:sp>
      <p:sp>
        <p:nvSpPr>
          <p:cNvPr id="21" name="TextBox 12">
            <a:extLst>
              <a:ext uri="{FF2B5EF4-FFF2-40B4-BE49-F238E27FC236}">
                <a16:creationId xmlns:a16="http://schemas.microsoft.com/office/drawing/2014/main" id="{A0387CA2-51AC-1451-3FFB-D7D9B0601AF2}"/>
              </a:ext>
            </a:extLst>
          </p:cNvPr>
          <p:cNvSpPr txBox="1"/>
          <p:nvPr/>
        </p:nvSpPr>
        <p:spPr>
          <a:xfrm>
            <a:off x="14478000" y="5905500"/>
            <a:ext cx="1738565" cy="764212"/>
          </a:xfrm>
          <a:prstGeom prst="rect">
            <a:avLst/>
          </a:prstGeom>
        </p:spPr>
        <p:txBody>
          <a:bodyPr lIns="0" tIns="0" rIns="0" bIns="0" rtlCol="0" anchor="t">
            <a:prstTxWarp prst="textArchUp">
              <a:avLst>
                <a:gd name="adj" fmla="val 11684525"/>
              </a:avLst>
            </a:prstTxWarp>
            <a:spAutoFit/>
          </a:bodyPr>
          <a:lstStyle/>
          <a:p>
            <a:pPr marL="0" lvl="0" indent="0" algn="ctr">
              <a:lnSpc>
                <a:spcPts val="4058"/>
              </a:lnSpc>
              <a:spcBef>
                <a:spcPct val="0"/>
              </a:spcBef>
            </a:pPr>
            <a:r>
              <a:rPr lang="en-US" sz="2400" b="1" spc="562" dirty="0">
                <a:solidFill>
                  <a:schemeClr val="accent4">
                    <a:lumMod val="75000"/>
                  </a:schemeClr>
                </a:solidFill>
                <a:latin typeface="Futura Ultra-Bold"/>
                <a:ea typeface="Futura Ultra-Bold"/>
                <a:cs typeface="Futura Ultra-Bold"/>
                <a:sym typeface="Futura Ultra-Bold"/>
              </a:rPr>
              <a:t>Resilience</a:t>
            </a:r>
            <a:endParaRPr lang="en-US" sz="2400" b="1" u="none" strike="noStrike" spc="562" dirty="0">
              <a:solidFill>
                <a:schemeClr val="accent4">
                  <a:lumMod val="75000"/>
                </a:schemeClr>
              </a:solidFill>
              <a:latin typeface="Futura Ultra-Bold"/>
              <a:ea typeface="Futura Ultra-Bold"/>
              <a:cs typeface="Futura Ultra-Bold"/>
              <a:sym typeface="Futura Ultra-Bold"/>
            </a:endParaRPr>
          </a:p>
        </p:txBody>
      </p:sp>
      <p:pic>
        <p:nvPicPr>
          <p:cNvPr id="23" name="Picture 22">
            <a:extLst>
              <a:ext uri="{FF2B5EF4-FFF2-40B4-BE49-F238E27FC236}">
                <a16:creationId xmlns:a16="http://schemas.microsoft.com/office/drawing/2014/main" id="{F4787103-BFB3-1107-8EF0-97E2BC20E7D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905793" y="4076700"/>
            <a:ext cx="1657807" cy="1828800"/>
          </a:xfrm>
          <a:prstGeom prst="roundRect">
            <a:avLst>
              <a:gd name="adj" fmla="val 24244"/>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divo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EF522F7-D294-A457-59E0-EF843396520E}"/>
              </a:ext>
            </a:extLst>
          </p:cNvPr>
          <p:cNvGrpSpPr/>
          <p:nvPr/>
        </p:nvGrpSpPr>
        <p:grpSpPr>
          <a:xfrm>
            <a:off x="3427869" y="361799"/>
            <a:ext cx="11179741" cy="4248301"/>
            <a:chOff x="3427869" y="716157"/>
            <a:chExt cx="11179741" cy="4248301"/>
          </a:xfrm>
        </p:grpSpPr>
        <p:sp>
          <p:nvSpPr>
            <p:cNvPr id="2" name="Freeform 2"/>
            <p:cNvSpPr/>
            <p:nvPr/>
          </p:nvSpPr>
          <p:spPr>
            <a:xfrm flipH="1">
              <a:off x="3427869" y="716157"/>
              <a:ext cx="11179741" cy="4248301"/>
            </a:xfrm>
            <a:custGeom>
              <a:avLst/>
              <a:gdLst/>
              <a:ahLst/>
              <a:cxnLst/>
              <a:rect l="l" t="t" r="r" b="b"/>
              <a:pathLst>
                <a:path w="11179741" h="4248301">
                  <a:moveTo>
                    <a:pt x="11179741" y="0"/>
                  </a:moveTo>
                  <a:lnTo>
                    <a:pt x="0" y="0"/>
                  </a:lnTo>
                  <a:lnTo>
                    <a:pt x="0" y="4248301"/>
                  </a:lnTo>
                  <a:lnTo>
                    <a:pt x="11179741" y="4248301"/>
                  </a:lnTo>
                  <a:lnTo>
                    <a:pt x="11179741" y="0"/>
                  </a:lnTo>
                  <a:close/>
                </a:path>
              </a:pathLst>
            </a:custGeom>
            <a:blipFill>
              <a:blip r:embed="rId2"/>
              <a:stretch>
                <a:fillRect/>
              </a:stretch>
            </a:blipFill>
          </p:spPr>
        </p:sp>
        <p:sp>
          <p:nvSpPr>
            <p:cNvPr id="4" name="TextBox 4"/>
            <p:cNvSpPr txBox="1"/>
            <p:nvPr/>
          </p:nvSpPr>
          <p:spPr>
            <a:xfrm>
              <a:off x="7239000" y="1370169"/>
              <a:ext cx="6325111" cy="2908489"/>
            </a:xfrm>
            <a:prstGeom prst="rect">
              <a:avLst/>
            </a:prstGeom>
          </p:spPr>
          <p:txBody>
            <a:bodyPr lIns="0" tIns="0" rIns="0" bIns="0" rtlCol="0" anchor="t">
              <a:spAutoFit/>
            </a:bodyPr>
            <a:lstStyle/>
            <a:p>
              <a:pPr lvl="0" algn="just"/>
              <a:r>
                <a:rPr lang="en-US" sz="2700" b="1" dirty="0">
                  <a:latin typeface="Futura Bold" panose="020B0604020202020204" charset="0"/>
                </a:rPr>
                <a:t>TECHNICAL CHALLENGES: </a:t>
              </a:r>
              <a:r>
                <a:rPr lang="en-US" sz="2700" b="1" dirty="0">
                  <a:latin typeface="Futura Medium" panose="020B0604020202020204" charset="0"/>
                </a:rPr>
                <a:t>AI weather models face interpretability issues, making it difficult to understand decision-making processes. They struggle with unprecedented extreme events and depend heavily on traditional model data for training.</a:t>
              </a:r>
              <a:endParaRPr lang="en-US" sz="2700" b="1" u="none" strike="noStrike" dirty="0">
                <a:solidFill>
                  <a:srgbClr val="000000"/>
                </a:solidFill>
                <a:latin typeface="Futura Medium" panose="020B0604020202020204" charset="0"/>
                <a:ea typeface="Futura Medium"/>
                <a:cs typeface="Futura Medium"/>
                <a:sym typeface="Futura Medium"/>
              </a:endParaRPr>
            </a:p>
          </p:txBody>
        </p:sp>
        <p:sp>
          <p:nvSpPr>
            <p:cNvPr id="8" name="TextBox 8"/>
            <p:cNvSpPr txBox="1"/>
            <p:nvPr/>
          </p:nvSpPr>
          <p:spPr>
            <a:xfrm>
              <a:off x="4495800" y="1671382"/>
              <a:ext cx="2408515" cy="2212401"/>
            </a:xfrm>
            <a:prstGeom prst="rect">
              <a:avLst/>
            </a:prstGeom>
          </p:spPr>
          <p:txBody>
            <a:bodyPr lIns="0" tIns="0" rIns="0" bIns="0" rtlCol="0" anchor="t">
              <a:spAutoFit/>
            </a:bodyPr>
            <a:lstStyle/>
            <a:p>
              <a:pPr marL="0" lvl="0" indent="0" algn="ctr">
                <a:lnSpc>
                  <a:spcPts val="19300"/>
                </a:lnSpc>
                <a:spcBef>
                  <a:spcPct val="0"/>
                </a:spcBef>
              </a:pPr>
              <a:r>
                <a:rPr lang="en-US" sz="13885" b="1" u="none" strike="noStrike" spc="555" dirty="0">
                  <a:solidFill>
                    <a:schemeClr val="accent4">
                      <a:lumMod val="75000"/>
                    </a:schemeClr>
                  </a:solidFill>
                  <a:latin typeface="Cosmic Octo Medium"/>
                  <a:ea typeface="Cosmic Octo Medium"/>
                  <a:cs typeface="Cosmic Octo Medium"/>
                  <a:sym typeface="Cosmic Octo Medium"/>
                </a:rPr>
                <a:t>A</a:t>
              </a:r>
            </a:p>
          </p:txBody>
        </p:sp>
      </p:grpSp>
      <p:grpSp>
        <p:nvGrpSpPr>
          <p:cNvPr id="11" name="Group 10">
            <a:extLst>
              <a:ext uri="{FF2B5EF4-FFF2-40B4-BE49-F238E27FC236}">
                <a16:creationId xmlns:a16="http://schemas.microsoft.com/office/drawing/2014/main" id="{8F57BAD5-B738-92EB-10C2-33610D60E0DB}"/>
              </a:ext>
            </a:extLst>
          </p:cNvPr>
          <p:cNvGrpSpPr/>
          <p:nvPr/>
        </p:nvGrpSpPr>
        <p:grpSpPr>
          <a:xfrm>
            <a:off x="3427869" y="5753100"/>
            <a:ext cx="11179741" cy="4248301"/>
            <a:chOff x="3427869" y="5322542"/>
            <a:chExt cx="11179741" cy="4248301"/>
          </a:xfrm>
        </p:grpSpPr>
        <p:sp>
          <p:nvSpPr>
            <p:cNvPr id="3" name="Freeform 3"/>
            <p:cNvSpPr/>
            <p:nvPr/>
          </p:nvSpPr>
          <p:spPr>
            <a:xfrm flipH="1">
              <a:off x="3427869" y="5322542"/>
              <a:ext cx="11179741" cy="4248301"/>
            </a:xfrm>
            <a:custGeom>
              <a:avLst/>
              <a:gdLst/>
              <a:ahLst/>
              <a:cxnLst/>
              <a:rect l="l" t="t" r="r" b="b"/>
              <a:pathLst>
                <a:path w="11179741" h="4248301">
                  <a:moveTo>
                    <a:pt x="11179741" y="0"/>
                  </a:moveTo>
                  <a:lnTo>
                    <a:pt x="0" y="0"/>
                  </a:lnTo>
                  <a:lnTo>
                    <a:pt x="0" y="4248301"/>
                  </a:lnTo>
                  <a:lnTo>
                    <a:pt x="11179741" y="4248301"/>
                  </a:lnTo>
                  <a:lnTo>
                    <a:pt x="11179741" y="0"/>
                  </a:lnTo>
                  <a:close/>
                </a:path>
              </a:pathLst>
            </a:custGeom>
            <a:blipFill>
              <a:blip r:embed="rId2"/>
              <a:stretch>
                <a:fillRect/>
              </a:stretch>
            </a:blipFill>
          </p:spPr>
        </p:sp>
        <p:sp>
          <p:nvSpPr>
            <p:cNvPr id="9" name="TextBox 9"/>
            <p:cNvSpPr txBox="1"/>
            <p:nvPr/>
          </p:nvSpPr>
          <p:spPr>
            <a:xfrm>
              <a:off x="4495800" y="6236942"/>
              <a:ext cx="2408515" cy="2212401"/>
            </a:xfrm>
            <a:prstGeom prst="rect">
              <a:avLst/>
            </a:prstGeom>
          </p:spPr>
          <p:txBody>
            <a:bodyPr lIns="0" tIns="0" rIns="0" bIns="0" rtlCol="0" anchor="t">
              <a:spAutoFit/>
            </a:bodyPr>
            <a:lstStyle/>
            <a:p>
              <a:pPr marL="0" lvl="0" indent="0" algn="ctr">
                <a:lnSpc>
                  <a:spcPts val="19300"/>
                </a:lnSpc>
                <a:spcBef>
                  <a:spcPct val="0"/>
                </a:spcBef>
              </a:pPr>
              <a:r>
                <a:rPr lang="en-US" sz="13885" b="1" u="none" strike="noStrike" spc="555" dirty="0">
                  <a:solidFill>
                    <a:schemeClr val="accent4">
                      <a:lumMod val="75000"/>
                    </a:schemeClr>
                  </a:solidFill>
                  <a:latin typeface="Cosmic Octo Medium"/>
                  <a:ea typeface="Cosmic Octo Medium"/>
                  <a:cs typeface="Cosmic Octo Medium"/>
                  <a:sym typeface="Cosmic Octo Medium"/>
                </a:rPr>
                <a:t>B</a:t>
              </a:r>
            </a:p>
          </p:txBody>
        </p:sp>
      </p:grpSp>
      <p:sp>
        <p:nvSpPr>
          <p:cNvPr id="12" name="TextBox 7">
            <a:extLst>
              <a:ext uri="{FF2B5EF4-FFF2-40B4-BE49-F238E27FC236}">
                <a16:creationId xmlns:a16="http://schemas.microsoft.com/office/drawing/2014/main" id="{BB5A7C65-825E-01A6-60A4-11D831034CB7}"/>
              </a:ext>
            </a:extLst>
          </p:cNvPr>
          <p:cNvSpPr txBox="1"/>
          <p:nvPr/>
        </p:nvSpPr>
        <p:spPr>
          <a:xfrm>
            <a:off x="1817653" y="4801969"/>
            <a:ext cx="14641547" cy="646331"/>
          </a:xfrm>
          <a:prstGeom prst="rect">
            <a:avLst/>
          </a:prstGeom>
          <a:effectLst>
            <a:outerShdw blurRad="50800" dist="38100" dir="5400000" algn="t" rotWithShape="0">
              <a:prstClr val="black">
                <a:alpha val="40000"/>
              </a:prstClr>
            </a:outerShdw>
            <a:reflection blurRad="6350" stA="50000" endA="300" endPos="55000" dir="5400000" sy="-100000" algn="bl" rotWithShape="0"/>
            <a:softEdge rad="635000"/>
          </a:effectLst>
          <a:scene3d>
            <a:camera prst="orthographicFront"/>
            <a:lightRig rig="threePt" dir="t"/>
          </a:scene3d>
          <a:sp3d>
            <a:bevelT w="139700" h="139700" prst="divot"/>
          </a:sp3d>
        </p:spPr>
        <p:txBody>
          <a:bodyPr lIns="0" tIns="0" rIns="0" bIns="0" rtlCol="0" anchor="t">
            <a:spAutoFit/>
          </a:bodyPr>
          <a:lstStyle/>
          <a:p>
            <a:pPr marL="0" lvl="0" indent="0" algn="ctr"/>
            <a:r>
              <a:rPr lang="en-US" sz="4200" b="1" u="none" strike="noStrike" dirty="0">
                <a:solidFill>
                  <a:schemeClr val="accent4">
                    <a:lumMod val="75000"/>
                  </a:schemeClr>
                </a:solidFill>
                <a:latin typeface="Cosmic Octo Medium"/>
                <a:ea typeface="Cosmic Octo Medium"/>
                <a:cs typeface="Cosmic Octo Medium"/>
                <a:sym typeface="Cosmic Octo Medium"/>
              </a:rPr>
              <a:t>CHALLENGES AND LIMITATIONS</a:t>
            </a:r>
          </a:p>
        </p:txBody>
      </p:sp>
      <p:sp>
        <p:nvSpPr>
          <p:cNvPr id="6" name="Freeform 6"/>
          <p:cNvSpPr/>
          <p:nvPr/>
        </p:nvSpPr>
        <p:spPr>
          <a:xfrm rot="834510">
            <a:off x="12129953" y="4430607"/>
            <a:ext cx="7091173" cy="8005188"/>
          </a:xfrm>
          <a:custGeom>
            <a:avLst/>
            <a:gdLst/>
            <a:ahLst/>
            <a:cxnLst/>
            <a:rect l="l" t="t" r="r" b="b"/>
            <a:pathLst>
              <a:path w="6467970" h="7688523">
                <a:moveTo>
                  <a:pt x="0" y="0"/>
                </a:moveTo>
                <a:lnTo>
                  <a:pt x="6467970" y="0"/>
                </a:lnTo>
                <a:lnTo>
                  <a:pt x="6467970" y="7688523"/>
                </a:lnTo>
                <a:lnTo>
                  <a:pt x="0" y="7688523"/>
                </a:lnTo>
                <a:lnTo>
                  <a:pt x="0" y="0"/>
                </a:lnTo>
                <a:close/>
              </a:path>
            </a:pathLst>
          </a:custGeom>
          <a:blipFill>
            <a:blip r:embed="rId3"/>
            <a:stretch>
              <a:fillRect/>
            </a:stretch>
          </a:blipFill>
          <a:ln cap="sq">
            <a:noFill/>
            <a:prstDash val="solid"/>
            <a:miter/>
          </a:ln>
        </p:spPr>
      </p:sp>
      <p:pic>
        <p:nvPicPr>
          <p:cNvPr id="14" name="Picture 13" descr="Schoolboy with laptop in robotics class">
            <a:extLst>
              <a:ext uri="{FF2B5EF4-FFF2-40B4-BE49-F238E27FC236}">
                <a16:creationId xmlns:a16="http://schemas.microsoft.com/office/drawing/2014/main" id="{B3C44538-90DB-BD47-B8E5-967D5A604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40852" y="249494"/>
            <a:ext cx="3036695" cy="20239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divot"/>
            <a:contourClr>
              <a:srgbClr val="969696"/>
            </a:contourClr>
          </a:sp3d>
        </p:spPr>
      </p:pic>
      <p:pic>
        <p:nvPicPr>
          <p:cNvPr id="16" name="Picture 15" descr="Blurred financial stock market data and graph">
            <a:extLst>
              <a:ext uri="{FF2B5EF4-FFF2-40B4-BE49-F238E27FC236}">
                <a16:creationId xmlns:a16="http://schemas.microsoft.com/office/drawing/2014/main" id="{7FD3BA96-5F05-D9F7-FABA-F166E403C8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344" y="7935153"/>
            <a:ext cx="3113526" cy="21131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Freeform 7"/>
          <p:cNvSpPr/>
          <p:nvPr/>
        </p:nvSpPr>
        <p:spPr>
          <a:xfrm rot="16200000" flipH="1">
            <a:off x="-1098138" y="-844961"/>
            <a:ext cx="6363862" cy="6301185"/>
          </a:xfrm>
          <a:custGeom>
            <a:avLst/>
            <a:gdLst/>
            <a:ahLst/>
            <a:cxnLst/>
            <a:rect l="l" t="t" r="r" b="b"/>
            <a:pathLst>
              <a:path w="3759424" h="3590250">
                <a:moveTo>
                  <a:pt x="3759424" y="0"/>
                </a:moveTo>
                <a:lnTo>
                  <a:pt x="0" y="0"/>
                </a:lnTo>
                <a:lnTo>
                  <a:pt x="0" y="3590250"/>
                </a:lnTo>
                <a:lnTo>
                  <a:pt x="3759424" y="3590250"/>
                </a:lnTo>
                <a:lnTo>
                  <a:pt x="3759424" y="0"/>
                </a:lnTo>
                <a:close/>
              </a:path>
            </a:pathLst>
          </a:custGeom>
          <a:blipFill>
            <a:blip r:embed="rId6"/>
            <a:stretch>
              <a:fillRect/>
            </a:stretch>
          </a:blipFill>
        </p:spPr>
      </p:sp>
      <p:sp>
        <p:nvSpPr>
          <p:cNvPr id="17" name="TextBox 4">
            <a:extLst>
              <a:ext uri="{FF2B5EF4-FFF2-40B4-BE49-F238E27FC236}">
                <a16:creationId xmlns:a16="http://schemas.microsoft.com/office/drawing/2014/main" id="{2167D8C2-5D8B-A5FC-66A4-2F3FF31AFD24}"/>
              </a:ext>
            </a:extLst>
          </p:cNvPr>
          <p:cNvSpPr txBox="1"/>
          <p:nvPr/>
        </p:nvSpPr>
        <p:spPr>
          <a:xfrm>
            <a:off x="7239000" y="6527205"/>
            <a:ext cx="6325111" cy="2492990"/>
          </a:xfrm>
          <a:prstGeom prst="rect">
            <a:avLst/>
          </a:prstGeom>
        </p:spPr>
        <p:txBody>
          <a:bodyPr lIns="0" tIns="0" rIns="0" bIns="0" rtlCol="0" anchor="t">
            <a:spAutoFit/>
          </a:bodyPr>
          <a:lstStyle/>
          <a:p>
            <a:pPr lvl="0" algn="just"/>
            <a:r>
              <a:rPr lang="en-US" sz="2700" b="1" dirty="0">
                <a:latin typeface="Futura Bold" panose="020B0604020202020204" charset="0"/>
              </a:rPr>
              <a:t>OPERATIONAL LIMITATIONS: </a:t>
            </a:r>
            <a:r>
              <a:rPr lang="en-US" sz="2700" b="1" dirty="0">
                <a:latin typeface="Futura Medium" panose="020B0604020202020204" charset="0"/>
              </a:rPr>
              <a:t>Current AI systems have temporal resolution constraints and a limited forecast range. They require substantial computational resources for training and face validation challenges in changing climate conditions.</a:t>
            </a:r>
            <a:endParaRPr lang="en-US" sz="2700" b="1" u="none" strike="noStrike" dirty="0">
              <a:solidFill>
                <a:srgbClr val="000000"/>
              </a:solidFill>
              <a:latin typeface="Futura Medium" panose="020B0604020202020204" charset="0"/>
              <a:ea typeface="Futura Medium"/>
              <a:cs typeface="Futura Medium"/>
              <a:sym typeface="Futura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0"/>
            <a:ext cx="11931338" cy="5115561"/>
          </a:xfrm>
          <a:custGeom>
            <a:avLst/>
            <a:gdLst/>
            <a:ahLst/>
            <a:cxnLst/>
            <a:rect l="l" t="t" r="r" b="b"/>
            <a:pathLst>
              <a:path w="11931338" h="5115561">
                <a:moveTo>
                  <a:pt x="0" y="0"/>
                </a:moveTo>
                <a:lnTo>
                  <a:pt x="11931338" y="0"/>
                </a:lnTo>
                <a:lnTo>
                  <a:pt x="11931338" y="5115561"/>
                </a:lnTo>
                <a:lnTo>
                  <a:pt x="0" y="5115561"/>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2787338" y="4930013"/>
            <a:ext cx="11931338" cy="5115561"/>
          </a:xfrm>
          <a:custGeom>
            <a:avLst/>
            <a:gdLst/>
            <a:ahLst/>
            <a:cxnLst/>
            <a:rect l="l" t="t" r="r" b="b"/>
            <a:pathLst>
              <a:path w="11931338" h="5115561">
                <a:moveTo>
                  <a:pt x="0" y="0"/>
                </a:moveTo>
                <a:lnTo>
                  <a:pt x="11931338" y="0"/>
                </a:lnTo>
                <a:lnTo>
                  <a:pt x="11931338" y="5115561"/>
                </a:lnTo>
                <a:lnTo>
                  <a:pt x="0" y="5115561"/>
                </a:lnTo>
                <a:lnTo>
                  <a:pt x="0" y="0"/>
                </a:lnTo>
                <a:close/>
              </a:path>
            </a:pathLst>
          </a:custGeom>
          <a:blipFill>
            <a:blip r:embed="rId2"/>
            <a:stretch>
              <a:fillRect/>
            </a:stretch>
          </a:blipFill>
        </p:spPr>
      </p:sp>
      <p:sp>
        <p:nvSpPr>
          <p:cNvPr id="4" name="TextBox 4"/>
          <p:cNvSpPr txBox="1"/>
          <p:nvPr/>
        </p:nvSpPr>
        <p:spPr>
          <a:xfrm>
            <a:off x="76200" y="1028700"/>
            <a:ext cx="9753600" cy="923330"/>
          </a:xfrm>
          <a:prstGeom prst="rect">
            <a:avLst/>
          </a:prstGeom>
          <a:effectLst>
            <a:reflection blurRad="6350" stA="50000" endA="300" endPos="55000" dir="5400000" sy="-100000" algn="bl" rotWithShape="0"/>
          </a:effectLst>
        </p:spPr>
        <p:txBody>
          <a:bodyPr wrap="square" lIns="0" tIns="0" rIns="0" bIns="0" rtlCol="0" anchor="t">
            <a:spAutoFit/>
          </a:bodyPr>
          <a:lstStyle/>
          <a:p>
            <a:pPr marL="0" lvl="0" indent="0" algn="ctr">
              <a:spcBef>
                <a:spcPct val="0"/>
              </a:spcBef>
            </a:pPr>
            <a:r>
              <a:rPr lang="en-US" sz="6000" b="1" u="none" strike="noStrike" dirty="0">
                <a:solidFill>
                  <a:schemeClr val="accent4">
                    <a:lumMod val="75000"/>
                  </a:schemeClr>
                </a:solidFill>
                <a:latin typeface="Cosmic Octo Medium"/>
                <a:ea typeface="Cosmic Octo Medium"/>
                <a:cs typeface="Cosmic Octo Medium"/>
                <a:sym typeface="Cosmic Octo Medium"/>
              </a:rPr>
              <a:t>Future Outlook</a:t>
            </a:r>
          </a:p>
        </p:txBody>
      </p:sp>
      <p:sp>
        <p:nvSpPr>
          <p:cNvPr id="5" name="TextBox 5"/>
          <p:cNvSpPr txBox="1"/>
          <p:nvPr/>
        </p:nvSpPr>
        <p:spPr>
          <a:xfrm>
            <a:off x="11125200" y="1485900"/>
            <a:ext cx="6400800" cy="2082621"/>
          </a:xfrm>
          <a:prstGeom prst="rect">
            <a:avLst/>
          </a:prstGeom>
        </p:spPr>
        <p:txBody>
          <a:bodyPr wrap="square" lIns="0" tIns="0" rIns="0" bIns="0" rtlCol="0" anchor="t">
            <a:spAutoFit/>
          </a:bodyPr>
          <a:lstStyle/>
          <a:p>
            <a:pPr marL="0" lvl="1" indent="0" algn="r">
              <a:lnSpc>
                <a:spcPts val="4248"/>
              </a:lnSpc>
              <a:spcBef>
                <a:spcPct val="0"/>
              </a:spcBef>
            </a:pPr>
            <a:r>
              <a:rPr lang="en-US" sz="2800" b="1" dirty="0">
                <a:latin typeface="Futura Medium" panose="020B0604020202020204" charset="0"/>
              </a:rPr>
              <a:t>The model is set to evolve into a real-time decision tool, offering live risk alerts and adapting to shifting climate patterns through continuous learning</a:t>
            </a:r>
            <a:r>
              <a:rPr lang="en-US" sz="2400" b="1" dirty="0">
                <a:latin typeface="Futura Medium" panose="020B0604020202020204" charset="0"/>
              </a:rPr>
              <a:t>.</a:t>
            </a:r>
            <a:endParaRPr lang="en-US" sz="2400" b="1" u="none" strike="noStrike" dirty="0">
              <a:solidFill>
                <a:srgbClr val="000000"/>
              </a:solidFill>
              <a:latin typeface="Futura Medium" panose="020B0604020202020204" charset="0"/>
              <a:ea typeface="Futura"/>
              <a:cs typeface="Futura"/>
              <a:sym typeface="Futura"/>
            </a:endParaRPr>
          </a:p>
        </p:txBody>
      </p:sp>
      <p:sp>
        <p:nvSpPr>
          <p:cNvPr id="6" name="TextBox 6"/>
          <p:cNvSpPr txBox="1"/>
          <p:nvPr/>
        </p:nvSpPr>
        <p:spPr>
          <a:xfrm>
            <a:off x="685800" y="6438900"/>
            <a:ext cx="6404482" cy="2095445"/>
          </a:xfrm>
          <a:prstGeom prst="rect">
            <a:avLst/>
          </a:prstGeom>
        </p:spPr>
        <p:txBody>
          <a:bodyPr lIns="0" tIns="0" rIns="0" bIns="0" rtlCol="0" anchor="t">
            <a:spAutoFit/>
          </a:bodyPr>
          <a:lstStyle/>
          <a:p>
            <a:pPr marL="0" lvl="1">
              <a:lnSpc>
                <a:spcPts val="4248"/>
              </a:lnSpc>
            </a:pPr>
            <a:r>
              <a:rPr lang="en-US" sz="2800" b="1" dirty="0">
                <a:latin typeface="Futura Medium" panose="020B0604020202020204" charset="0"/>
              </a:rPr>
              <a:t>Next steps include finer prediction granularity, a public dashboard with API access, and integration with smart city systems for automated climate response.</a:t>
            </a:r>
            <a:endParaRPr lang="en-US" sz="2800" b="1" u="none" strike="noStrike" dirty="0">
              <a:solidFill>
                <a:srgbClr val="000000"/>
              </a:solidFill>
              <a:latin typeface="Futura Medium" panose="020B0604020202020204" charset="0"/>
              <a:ea typeface="Futura Medium"/>
              <a:cs typeface="Futura Medium"/>
              <a:sym typeface="Futura Medium"/>
            </a:endParaRPr>
          </a:p>
        </p:txBody>
      </p:sp>
      <p:sp>
        <p:nvSpPr>
          <p:cNvPr id="7" name="Freeform 7"/>
          <p:cNvSpPr/>
          <p:nvPr/>
        </p:nvSpPr>
        <p:spPr>
          <a:xfrm rot="-3320750">
            <a:off x="8393742" y="2511349"/>
            <a:ext cx="4956202" cy="8229600"/>
          </a:xfrm>
          <a:custGeom>
            <a:avLst/>
            <a:gdLst/>
            <a:ahLst/>
            <a:cxnLst/>
            <a:rect l="l" t="t" r="r" b="b"/>
            <a:pathLst>
              <a:path w="4956202" h="8229600">
                <a:moveTo>
                  <a:pt x="0" y="0"/>
                </a:moveTo>
                <a:lnTo>
                  <a:pt x="4956201" y="0"/>
                </a:lnTo>
                <a:lnTo>
                  <a:pt x="4956201" y="8229600"/>
                </a:lnTo>
                <a:lnTo>
                  <a:pt x="0" y="8229600"/>
                </a:lnTo>
                <a:lnTo>
                  <a:pt x="0" y="0"/>
                </a:lnTo>
                <a:close/>
              </a:path>
            </a:pathLst>
          </a:custGeom>
          <a:blipFill>
            <a:blip r:embed="rId3"/>
            <a:stretch>
              <a:fillRect/>
            </a:stretch>
          </a:blipFill>
          <a:ln cap="sq">
            <a:noFill/>
            <a:prstDash val="solid"/>
            <a:miter/>
          </a:ln>
        </p:spPr>
      </p:sp>
      <p:pic>
        <p:nvPicPr>
          <p:cNvPr id="9" name="Picture 8" descr="A person holding a tablet">
            <a:extLst>
              <a:ext uri="{FF2B5EF4-FFF2-40B4-BE49-F238E27FC236}">
                <a16:creationId xmlns:a16="http://schemas.microsoft.com/office/drawing/2014/main" id="{7B4EB1F9-FC1A-D583-7F6E-32A561DEF8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566992">
            <a:off x="1553439" y="3232523"/>
            <a:ext cx="4392561" cy="2313775"/>
          </a:xfrm>
          <a:prstGeom prst="roundRect">
            <a:avLst>
              <a:gd name="adj" fmla="val 16667"/>
            </a:avLst>
          </a:prstGeom>
          <a:ln>
            <a:noFill/>
          </a:ln>
          <a:effectLst>
            <a:outerShdw blurRad="76200" dist="38100" dir="7800000" algn="tl" rotWithShape="0">
              <a:srgbClr val="000000">
                <a:alpha val="40000"/>
              </a:srgbClr>
            </a:outerShdw>
            <a:reflection blurRad="6350" stA="50000" endA="300" endPos="55500" dist="508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Circuit board">
            <a:extLst>
              <a:ext uri="{FF2B5EF4-FFF2-40B4-BE49-F238E27FC236}">
                <a16:creationId xmlns:a16="http://schemas.microsoft.com/office/drawing/2014/main" id="{8AC3DA55-DB0C-5CD4-CAE9-2CA69B1F14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56326">
            <a:off x="13506489" y="4304801"/>
            <a:ext cx="4318574" cy="2413604"/>
          </a:xfrm>
          <a:prstGeom prst="roundRect">
            <a:avLst>
              <a:gd name="adj" fmla="val 16667"/>
            </a:avLst>
          </a:prstGeom>
          <a:ln>
            <a:noFill/>
          </a:ln>
          <a:effectLst>
            <a:outerShdw blurRad="76200" dist="38100" dir="7800000" algn="tl" rotWithShape="0">
              <a:srgbClr val="000000">
                <a:alpha val="40000"/>
              </a:srgbClr>
            </a:outerShdw>
            <a:reflection blurRad="6350" stA="50000" endA="300" endPos="55500" dist="50800" dir="5400000" sy="-100000" algn="bl" rotWithShape="0"/>
          </a:effectLst>
          <a:scene3d>
            <a:camera prst="orthographicFront"/>
            <a:lightRig rig="contrasting" dir="t">
              <a:rot lat="0" lon="0" rev="4200000"/>
            </a:lightRig>
          </a:scene3d>
          <a:sp3d prstMaterial="plastic">
            <a:bevelT w="381000" h="114300" prst="divo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9258" y="3113628"/>
            <a:ext cx="15189484" cy="7942968"/>
          </a:xfrm>
          <a:custGeom>
            <a:avLst/>
            <a:gdLst/>
            <a:ahLst/>
            <a:cxnLst/>
            <a:rect l="l" t="t" r="r" b="b"/>
            <a:pathLst>
              <a:path w="15189484" h="7942968">
                <a:moveTo>
                  <a:pt x="0" y="0"/>
                </a:moveTo>
                <a:lnTo>
                  <a:pt x="15189484" y="0"/>
                </a:lnTo>
                <a:lnTo>
                  <a:pt x="15189484" y="7942968"/>
                </a:lnTo>
                <a:lnTo>
                  <a:pt x="0" y="7942968"/>
                </a:lnTo>
                <a:lnTo>
                  <a:pt x="0" y="0"/>
                </a:lnTo>
                <a:close/>
              </a:path>
            </a:pathLst>
          </a:custGeom>
          <a:blipFill>
            <a:blip r:embed="rId2"/>
            <a:stretch>
              <a:fillRect b="-20715"/>
            </a:stretch>
          </a:blipFill>
        </p:spPr>
      </p:sp>
      <p:sp>
        <p:nvSpPr>
          <p:cNvPr id="4" name="Freeform 4"/>
          <p:cNvSpPr/>
          <p:nvPr/>
        </p:nvSpPr>
        <p:spPr>
          <a:xfrm rot="888469">
            <a:off x="12730390" y="724288"/>
            <a:ext cx="4351655" cy="4313578"/>
          </a:xfrm>
          <a:custGeom>
            <a:avLst/>
            <a:gdLst/>
            <a:ahLst/>
            <a:cxnLst/>
            <a:rect l="l" t="t" r="r" b="b"/>
            <a:pathLst>
              <a:path w="4351655" h="4313578">
                <a:moveTo>
                  <a:pt x="0" y="0"/>
                </a:moveTo>
                <a:lnTo>
                  <a:pt x="4351654" y="0"/>
                </a:lnTo>
                <a:lnTo>
                  <a:pt x="4351654" y="4313577"/>
                </a:lnTo>
                <a:lnTo>
                  <a:pt x="0" y="4313577"/>
                </a:lnTo>
                <a:lnTo>
                  <a:pt x="0" y="0"/>
                </a:lnTo>
                <a:close/>
              </a:path>
            </a:pathLst>
          </a:custGeom>
          <a:blipFill>
            <a:blip r:embed="rId3"/>
            <a:stretch>
              <a:fillRect/>
            </a:stretch>
          </a:blipFill>
          <a:ln cap="sq">
            <a:noFill/>
            <a:prstDash val="solid"/>
            <a:miter/>
          </a:ln>
        </p:spPr>
      </p:sp>
      <p:sp>
        <p:nvSpPr>
          <p:cNvPr id="5" name="Freeform 5"/>
          <p:cNvSpPr/>
          <p:nvPr/>
        </p:nvSpPr>
        <p:spPr>
          <a:xfrm rot="-6325423">
            <a:off x="-1661012" y="-473913"/>
            <a:ext cx="5570346" cy="5500717"/>
          </a:xfrm>
          <a:custGeom>
            <a:avLst/>
            <a:gdLst/>
            <a:ahLst/>
            <a:cxnLst/>
            <a:rect l="l" t="t" r="r" b="b"/>
            <a:pathLst>
              <a:path w="5570346" h="5500717">
                <a:moveTo>
                  <a:pt x="0" y="0"/>
                </a:moveTo>
                <a:lnTo>
                  <a:pt x="5570346" y="0"/>
                </a:lnTo>
                <a:lnTo>
                  <a:pt x="5570346" y="5500717"/>
                </a:lnTo>
                <a:lnTo>
                  <a:pt x="0" y="5500717"/>
                </a:lnTo>
                <a:lnTo>
                  <a:pt x="0" y="0"/>
                </a:lnTo>
                <a:close/>
              </a:path>
            </a:pathLst>
          </a:custGeom>
          <a:blipFill>
            <a:blip r:embed="rId4"/>
            <a:stretch>
              <a:fillRect/>
            </a:stretch>
          </a:blipFill>
          <a:ln cap="sq">
            <a:noFill/>
            <a:prstDash val="solid"/>
            <a:miter/>
          </a:ln>
        </p:spPr>
      </p:sp>
      <p:sp>
        <p:nvSpPr>
          <p:cNvPr id="6" name="TextBox 6"/>
          <p:cNvSpPr txBox="1"/>
          <p:nvPr/>
        </p:nvSpPr>
        <p:spPr>
          <a:xfrm>
            <a:off x="2741101" y="13417"/>
            <a:ext cx="12575099" cy="2209579"/>
          </a:xfrm>
          <a:prstGeom prst="rect">
            <a:avLst/>
          </a:prstGeom>
          <a:effectLst>
            <a:reflection blurRad="6350" stA="50000" endA="300" endPos="55000" dir="5400000" sy="-100000" algn="bl" rotWithShape="0"/>
          </a:effectLst>
        </p:spPr>
        <p:txBody>
          <a:bodyPr lIns="0" tIns="0" rIns="0" bIns="0" rtlCol="0" anchor="t">
            <a:spAutoFit/>
          </a:bodyPr>
          <a:lstStyle/>
          <a:p>
            <a:pPr marL="0" lvl="0" indent="0" algn="ctr">
              <a:lnSpc>
                <a:spcPts val="19838"/>
              </a:lnSpc>
              <a:spcBef>
                <a:spcPct val="0"/>
              </a:spcBef>
            </a:pPr>
            <a:r>
              <a:rPr lang="en-US" sz="11900" b="1" u="none" strike="noStrike" dirty="0">
                <a:solidFill>
                  <a:schemeClr val="accent4">
                    <a:lumMod val="75000"/>
                  </a:schemeClr>
                </a:solidFill>
                <a:latin typeface="Cosmic Octo Medium"/>
                <a:ea typeface="Cosmic Octo Medium"/>
                <a:cs typeface="Cosmic Octo Medium"/>
                <a:sym typeface="Cosmic Octo Medium"/>
              </a:rPr>
              <a:t>THANK YOU</a:t>
            </a:r>
          </a:p>
        </p:txBody>
      </p:sp>
      <p:grpSp>
        <p:nvGrpSpPr>
          <p:cNvPr id="12" name="Group 11">
            <a:extLst>
              <a:ext uri="{FF2B5EF4-FFF2-40B4-BE49-F238E27FC236}">
                <a16:creationId xmlns:a16="http://schemas.microsoft.com/office/drawing/2014/main" id="{55968A01-2E03-62D3-82C9-C92415724C00}"/>
              </a:ext>
            </a:extLst>
          </p:cNvPr>
          <p:cNvGrpSpPr/>
          <p:nvPr/>
        </p:nvGrpSpPr>
        <p:grpSpPr>
          <a:xfrm>
            <a:off x="10287000" y="7277100"/>
            <a:ext cx="5638800" cy="1347415"/>
            <a:chOff x="10287000" y="8024322"/>
            <a:chExt cx="5638800" cy="1347415"/>
          </a:xfrm>
        </p:grpSpPr>
        <p:sp>
          <p:nvSpPr>
            <p:cNvPr id="7" name="TextBox 7"/>
            <p:cNvSpPr txBox="1"/>
            <p:nvPr/>
          </p:nvSpPr>
          <p:spPr>
            <a:xfrm>
              <a:off x="10287000" y="8024322"/>
              <a:ext cx="5638800" cy="680314"/>
            </a:xfrm>
            <a:prstGeom prst="rect">
              <a:avLst/>
            </a:prstGeom>
          </p:spPr>
          <p:txBody>
            <a:bodyPr wrap="square" lIns="0" tIns="0" rIns="0" bIns="0" rtlCol="0" anchor="t">
              <a:spAutoFit/>
            </a:bodyPr>
            <a:lstStyle/>
            <a:p>
              <a:pPr marL="0" lvl="1" indent="0" algn="ctr">
                <a:lnSpc>
                  <a:spcPts val="5980"/>
                </a:lnSpc>
                <a:spcBef>
                  <a:spcPct val="0"/>
                </a:spcBef>
              </a:pPr>
              <a:r>
                <a:rPr lang="en-US" sz="4600" b="1" dirty="0">
                  <a:solidFill>
                    <a:schemeClr val="accent4">
                      <a:lumMod val="75000"/>
                    </a:schemeClr>
                  </a:solidFill>
                  <a:latin typeface="Futura Bold"/>
                  <a:ea typeface="Futura Bold"/>
                  <a:cs typeface="Futura Bold"/>
                  <a:sym typeface="Futura Bold"/>
                </a:rPr>
                <a:t>Prof. Faraz Khan </a:t>
              </a:r>
              <a:r>
                <a:rPr lang="en-US" sz="4600" b="1" u="none" strike="noStrike" dirty="0">
                  <a:solidFill>
                    <a:schemeClr val="accent4">
                      <a:lumMod val="75000"/>
                    </a:schemeClr>
                  </a:solidFill>
                  <a:latin typeface="Futura Bold"/>
                  <a:ea typeface="Futura Bold"/>
                  <a:cs typeface="Futura Bold"/>
                  <a:sym typeface="Futura Bold"/>
                </a:rPr>
                <a:t> </a:t>
              </a:r>
            </a:p>
          </p:txBody>
        </p:sp>
        <p:sp>
          <p:nvSpPr>
            <p:cNvPr id="8" name="TextBox 8"/>
            <p:cNvSpPr txBox="1"/>
            <p:nvPr/>
          </p:nvSpPr>
          <p:spPr>
            <a:xfrm>
              <a:off x="10524403" y="8929308"/>
              <a:ext cx="5216811" cy="442429"/>
            </a:xfrm>
            <a:prstGeom prst="rect">
              <a:avLst/>
            </a:prstGeom>
          </p:spPr>
          <p:txBody>
            <a:bodyPr lIns="0" tIns="0" rIns="0" bIns="0" rtlCol="0" anchor="t">
              <a:spAutoFit/>
            </a:bodyPr>
            <a:lstStyle/>
            <a:p>
              <a:pPr marL="0" lvl="1" indent="0" algn="ctr">
                <a:lnSpc>
                  <a:spcPts val="3900"/>
                </a:lnSpc>
                <a:spcBef>
                  <a:spcPct val="0"/>
                </a:spcBef>
              </a:pPr>
              <a:r>
                <a:rPr lang="en-US" sz="3000" u="none" strike="noStrike" dirty="0">
                  <a:solidFill>
                    <a:srgbClr val="000000"/>
                  </a:solidFill>
                  <a:latin typeface="Futura"/>
                  <a:ea typeface="Futura"/>
                  <a:cs typeface="Futura"/>
                  <a:sym typeface="Futura"/>
                </a:rPr>
                <a:t>Project In-Charge</a:t>
              </a:r>
            </a:p>
          </p:txBody>
        </p:sp>
      </p:grpSp>
      <p:sp>
        <p:nvSpPr>
          <p:cNvPr id="9" name="TextBox 9"/>
          <p:cNvSpPr txBox="1"/>
          <p:nvPr/>
        </p:nvSpPr>
        <p:spPr>
          <a:xfrm>
            <a:off x="4343400" y="4975191"/>
            <a:ext cx="9255605" cy="1539909"/>
          </a:xfrm>
          <a:prstGeom prst="rect">
            <a:avLst/>
          </a:prstGeom>
        </p:spPr>
        <p:txBody>
          <a:bodyPr lIns="0" tIns="0" rIns="0" bIns="0" rtlCol="0" anchor="t">
            <a:spAutoFit/>
          </a:bodyPr>
          <a:lstStyle/>
          <a:p>
            <a:pPr marL="0" lvl="1" indent="0" algn="ctr">
              <a:lnSpc>
                <a:spcPts val="6292"/>
              </a:lnSpc>
            </a:pPr>
            <a:r>
              <a:rPr lang="en-US" sz="4000" b="1" dirty="0"/>
              <a:t>This concludes our presentation. We welcome any questions or discussions.</a:t>
            </a:r>
            <a:endParaRPr lang="en-US" sz="3957" b="1" u="none" strike="noStrike" dirty="0">
              <a:solidFill>
                <a:srgbClr val="000000"/>
              </a:solidFill>
              <a:latin typeface="Futura Medium"/>
              <a:ea typeface="Futura Medium"/>
              <a:cs typeface="Futura Medium"/>
              <a:sym typeface="Futura Medium"/>
            </a:endParaRPr>
          </a:p>
        </p:txBody>
      </p:sp>
      <p:grpSp>
        <p:nvGrpSpPr>
          <p:cNvPr id="16" name="Group 15">
            <a:extLst>
              <a:ext uri="{FF2B5EF4-FFF2-40B4-BE49-F238E27FC236}">
                <a16:creationId xmlns:a16="http://schemas.microsoft.com/office/drawing/2014/main" id="{2FC75E40-2F07-7819-A9B9-BFC8B4101C90}"/>
              </a:ext>
            </a:extLst>
          </p:cNvPr>
          <p:cNvGrpSpPr/>
          <p:nvPr/>
        </p:nvGrpSpPr>
        <p:grpSpPr>
          <a:xfrm>
            <a:off x="1823067" y="7301285"/>
            <a:ext cx="6664251" cy="1347415"/>
            <a:chOff x="1823067" y="8024322"/>
            <a:chExt cx="6664251" cy="1347415"/>
          </a:xfrm>
        </p:grpSpPr>
        <p:sp>
          <p:nvSpPr>
            <p:cNvPr id="10" name="TextBox 10"/>
            <p:cNvSpPr txBox="1"/>
            <p:nvPr/>
          </p:nvSpPr>
          <p:spPr>
            <a:xfrm>
              <a:off x="1823067" y="8024322"/>
              <a:ext cx="6664251" cy="680314"/>
            </a:xfrm>
            <a:prstGeom prst="rect">
              <a:avLst/>
            </a:prstGeom>
          </p:spPr>
          <p:txBody>
            <a:bodyPr lIns="0" tIns="0" rIns="0" bIns="0" rtlCol="0" anchor="t">
              <a:spAutoFit/>
            </a:bodyPr>
            <a:lstStyle/>
            <a:p>
              <a:pPr marL="0" lvl="1" indent="0" algn="ctr">
                <a:lnSpc>
                  <a:spcPts val="5980"/>
                </a:lnSpc>
                <a:spcBef>
                  <a:spcPct val="0"/>
                </a:spcBef>
              </a:pPr>
              <a:r>
                <a:rPr lang="en-US" sz="4600" b="1" u="none" strike="noStrike" dirty="0">
                  <a:solidFill>
                    <a:schemeClr val="accent4">
                      <a:lumMod val="75000"/>
                    </a:schemeClr>
                  </a:solidFill>
                  <a:latin typeface="Futura Bold"/>
                  <a:ea typeface="Futura Bold"/>
                  <a:cs typeface="Futura Bold"/>
                  <a:sym typeface="Futura Bold"/>
                </a:rPr>
                <a:t>S. R. Tripathi</a:t>
              </a:r>
            </a:p>
          </p:txBody>
        </p:sp>
        <p:sp>
          <p:nvSpPr>
            <p:cNvPr id="11" name="TextBox 11"/>
            <p:cNvSpPr txBox="1"/>
            <p:nvPr/>
          </p:nvSpPr>
          <p:spPr>
            <a:xfrm>
              <a:off x="2123910" y="8929308"/>
              <a:ext cx="6062564" cy="442429"/>
            </a:xfrm>
            <a:prstGeom prst="rect">
              <a:avLst/>
            </a:prstGeom>
          </p:spPr>
          <p:txBody>
            <a:bodyPr lIns="0" tIns="0" rIns="0" bIns="0" rtlCol="0" anchor="t">
              <a:spAutoFit/>
            </a:bodyPr>
            <a:lstStyle/>
            <a:p>
              <a:pPr marL="0" lvl="1" indent="0" algn="ctr">
                <a:lnSpc>
                  <a:spcPts val="3900"/>
                </a:lnSpc>
                <a:spcBef>
                  <a:spcPct val="0"/>
                </a:spcBef>
              </a:pPr>
              <a:r>
                <a:rPr lang="en-US" sz="3000" dirty="0">
                  <a:solidFill>
                    <a:srgbClr val="000000"/>
                  </a:solidFill>
                  <a:latin typeface="Futura"/>
                  <a:ea typeface="Futura"/>
                  <a:cs typeface="Futura"/>
                  <a:sym typeface="Futura"/>
                </a:rPr>
                <a:t>Team Lead [147 (H)]</a:t>
              </a:r>
              <a:endParaRPr lang="en-US" sz="3000" u="none" strike="noStrike" dirty="0">
                <a:solidFill>
                  <a:srgbClr val="000000"/>
                </a:solidFill>
                <a:latin typeface="Futura"/>
                <a:ea typeface="Futura"/>
                <a:cs typeface="Futura"/>
                <a:sym typeface="Futura"/>
              </a:endParaRPr>
            </a:p>
          </p:txBody>
        </p:sp>
      </p:grpSp>
      <p:grpSp>
        <p:nvGrpSpPr>
          <p:cNvPr id="13" name="Group 12">
            <a:extLst>
              <a:ext uri="{FF2B5EF4-FFF2-40B4-BE49-F238E27FC236}">
                <a16:creationId xmlns:a16="http://schemas.microsoft.com/office/drawing/2014/main" id="{D9441435-AC5A-B3EA-6FAD-7FD955599DBD}"/>
              </a:ext>
            </a:extLst>
          </p:cNvPr>
          <p:cNvGrpSpPr/>
          <p:nvPr/>
        </p:nvGrpSpPr>
        <p:grpSpPr>
          <a:xfrm>
            <a:off x="5181599" y="8953500"/>
            <a:ext cx="8153401" cy="907136"/>
            <a:chOff x="8991599" y="8413553"/>
            <a:chExt cx="8153401" cy="935742"/>
          </a:xfrm>
        </p:grpSpPr>
        <p:sp>
          <p:nvSpPr>
            <p:cNvPr id="14" name="TextBox 7">
              <a:extLst>
                <a:ext uri="{FF2B5EF4-FFF2-40B4-BE49-F238E27FC236}">
                  <a16:creationId xmlns:a16="http://schemas.microsoft.com/office/drawing/2014/main" id="{3977B745-96BE-E8EE-23ED-89E999CEEDF7}"/>
                </a:ext>
              </a:extLst>
            </p:cNvPr>
            <p:cNvSpPr txBox="1"/>
            <p:nvPr/>
          </p:nvSpPr>
          <p:spPr>
            <a:xfrm>
              <a:off x="8991599" y="8413553"/>
              <a:ext cx="8153401" cy="630942"/>
            </a:xfrm>
            <a:prstGeom prst="rect">
              <a:avLst/>
            </a:prstGeom>
          </p:spPr>
          <p:txBody>
            <a:bodyPr wrap="square" lIns="0" tIns="0" rIns="0" bIns="0" rtlCol="0" anchor="t">
              <a:spAutoFit/>
            </a:bodyPr>
            <a:lstStyle/>
            <a:p>
              <a:pPr marL="0" lvl="1" indent="0" algn="ctr">
                <a:lnSpc>
                  <a:spcPts val="5980"/>
                </a:lnSpc>
                <a:spcBef>
                  <a:spcPct val="0"/>
                </a:spcBef>
              </a:pPr>
              <a:r>
                <a:rPr lang="en-US" b="1" dirty="0">
                  <a:solidFill>
                    <a:schemeClr val="accent4">
                      <a:lumMod val="75000"/>
                    </a:schemeClr>
                  </a:solidFill>
                  <a:latin typeface="Futura Bold"/>
                  <a:ea typeface="Futura Bold"/>
                  <a:cs typeface="Futura Bold"/>
                  <a:sym typeface="Futura Bold"/>
                </a:rPr>
                <a:t>Sneha Kumari / Vikas Bajpai / Sunny Prajapati </a:t>
              </a:r>
              <a:r>
                <a:rPr lang="en-US" b="1" u="none" strike="noStrike" dirty="0">
                  <a:solidFill>
                    <a:schemeClr val="accent4">
                      <a:lumMod val="75000"/>
                    </a:schemeClr>
                  </a:solidFill>
                  <a:latin typeface="Futura Bold"/>
                  <a:ea typeface="Futura Bold"/>
                  <a:cs typeface="Futura Bold"/>
                  <a:sym typeface="Futura Bold"/>
                </a:rPr>
                <a:t> </a:t>
              </a:r>
            </a:p>
          </p:txBody>
        </p:sp>
        <p:sp>
          <p:nvSpPr>
            <p:cNvPr id="15" name="TextBox 8">
              <a:extLst>
                <a:ext uri="{FF2B5EF4-FFF2-40B4-BE49-F238E27FC236}">
                  <a16:creationId xmlns:a16="http://schemas.microsoft.com/office/drawing/2014/main" id="{75C021D8-D869-3354-CD11-266D810342B2}"/>
                </a:ext>
              </a:extLst>
            </p:cNvPr>
            <p:cNvSpPr txBox="1"/>
            <p:nvPr/>
          </p:nvSpPr>
          <p:spPr>
            <a:xfrm>
              <a:off x="10404188" y="8929308"/>
              <a:ext cx="5216811" cy="419987"/>
            </a:xfrm>
            <a:prstGeom prst="rect">
              <a:avLst/>
            </a:prstGeom>
          </p:spPr>
          <p:txBody>
            <a:bodyPr lIns="0" tIns="0" rIns="0" bIns="0" rtlCol="0" anchor="t">
              <a:spAutoFit/>
            </a:bodyPr>
            <a:lstStyle/>
            <a:p>
              <a:pPr marL="0" lvl="1" indent="0" algn="ctr">
                <a:lnSpc>
                  <a:spcPts val="3900"/>
                </a:lnSpc>
                <a:spcBef>
                  <a:spcPct val="0"/>
                </a:spcBef>
              </a:pPr>
              <a:r>
                <a:rPr lang="en-US" sz="1600" dirty="0">
                  <a:solidFill>
                    <a:srgbClr val="000000"/>
                  </a:solidFill>
                  <a:latin typeface="Futura"/>
                  <a:ea typeface="Futura"/>
                  <a:cs typeface="Futura"/>
                  <a:sym typeface="Futura"/>
                </a:rPr>
                <a:t>Team Members</a:t>
              </a:r>
              <a:endParaRPr lang="en-US" sz="1600" u="none" strike="noStrike" dirty="0">
                <a:solidFill>
                  <a:srgbClr val="000000"/>
                </a:solidFill>
                <a:latin typeface="Futura"/>
                <a:ea typeface="Futura"/>
                <a:cs typeface="Futura"/>
                <a:sym typeface="Futur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6"/>
          <p:cNvSpPr/>
          <p:nvPr/>
        </p:nvSpPr>
        <p:spPr>
          <a:xfrm flipH="1">
            <a:off x="-457200" y="5143500"/>
            <a:ext cx="5214495" cy="220823"/>
          </a:xfrm>
          <a:custGeom>
            <a:avLst/>
            <a:gdLst/>
            <a:ahLst/>
            <a:cxnLst/>
            <a:rect l="l" t="t" r="r" b="b"/>
            <a:pathLst>
              <a:path w="4206152" h="220823" extrusionOk="0">
                <a:moveTo>
                  <a:pt x="4206153" y="0"/>
                </a:moveTo>
                <a:lnTo>
                  <a:pt x="0" y="0"/>
                </a:lnTo>
                <a:lnTo>
                  <a:pt x="0" y="220823"/>
                </a:lnTo>
                <a:lnTo>
                  <a:pt x="4206153" y="220823"/>
                </a:lnTo>
                <a:lnTo>
                  <a:pt x="4206153" y="0"/>
                </a:lnTo>
                <a:close/>
              </a:path>
            </a:pathLst>
          </a:custGeom>
          <a:blipFill rotWithShape="1">
            <a:blip r:embed="rId3">
              <a:alphaModFix/>
            </a:blip>
            <a:stretch>
              <a:fillRect/>
            </a:stretch>
          </a:blipFill>
          <a:ln>
            <a:noFill/>
          </a:ln>
        </p:spPr>
      </p:sp>
      <p:sp>
        <p:nvSpPr>
          <p:cNvPr id="160" name="Google Shape;160;p16"/>
          <p:cNvSpPr/>
          <p:nvPr/>
        </p:nvSpPr>
        <p:spPr>
          <a:xfrm flipH="1">
            <a:off x="13630680" y="5143500"/>
            <a:ext cx="4962120" cy="220823"/>
          </a:xfrm>
          <a:custGeom>
            <a:avLst/>
            <a:gdLst/>
            <a:ahLst/>
            <a:cxnLst/>
            <a:rect l="l" t="t" r="r" b="b"/>
            <a:pathLst>
              <a:path w="4206152" h="220823" extrusionOk="0">
                <a:moveTo>
                  <a:pt x="4206152" y="0"/>
                </a:moveTo>
                <a:lnTo>
                  <a:pt x="0" y="0"/>
                </a:lnTo>
                <a:lnTo>
                  <a:pt x="0" y="220823"/>
                </a:lnTo>
                <a:lnTo>
                  <a:pt x="4206152" y="220823"/>
                </a:lnTo>
                <a:lnTo>
                  <a:pt x="4206152" y="0"/>
                </a:lnTo>
                <a:close/>
              </a:path>
            </a:pathLst>
          </a:custGeom>
          <a:blipFill rotWithShape="1">
            <a:blip r:embed="rId3">
              <a:alphaModFix/>
            </a:blip>
            <a:stretch>
              <a:fillRect/>
            </a:stretch>
          </a:blipFill>
          <a:ln>
            <a:noFill/>
          </a:ln>
        </p:spPr>
      </p:sp>
      <p:sp>
        <p:nvSpPr>
          <p:cNvPr id="161" name="Google Shape;161;p16"/>
          <p:cNvSpPr/>
          <p:nvPr/>
        </p:nvSpPr>
        <p:spPr>
          <a:xfrm rot="5400000" flipH="1">
            <a:off x="7174163" y="-1317363"/>
            <a:ext cx="3941003" cy="220824"/>
          </a:xfrm>
          <a:custGeom>
            <a:avLst/>
            <a:gdLst/>
            <a:ahLst/>
            <a:cxnLst/>
            <a:rect l="l" t="t" r="r" b="b"/>
            <a:pathLst>
              <a:path w="4206152" h="220823" extrusionOk="0">
                <a:moveTo>
                  <a:pt x="4206152" y="0"/>
                </a:moveTo>
                <a:lnTo>
                  <a:pt x="0" y="0"/>
                </a:lnTo>
                <a:lnTo>
                  <a:pt x="0" y="220823"/>
                </a:lnTo>
                <a:lnTo>
                  <a:pt x="4206152" y="220823"/>
                </a:lnTo>
                <a:lnTo>
                  <a:pt x="4206152" y="0"/>
                </a:lnTo>
                <a:close/>
              </a:path>
            </a:pathLst>
          </a:custGeom>
          <a:blipFill rotWithShape="1">
            <a:blip r:embed="rId3">
              <a:alphaModFix/>
            </a:blip>
            <a:stretch>
              <a:fillRect/>
            </a:stretch>
          </a:blipFill>
          <a:ln>
            <a:noFill/>
          </a:ln>
        </p:spPr>
      </p:sp>
      <p:sp>
        <p:nvSpPr>
          <p:cNvPr id="162" name="Google Shape;162;p16"/>
          <p:cNvSpPr/>
          <p:nvPr/>
        </p:nvSpPr>
        <p:spPr>
          <a:xfrm rot="5400000" flipH="1">
            <a:off x="7193988" y="11403364"/>
            <a:ext cx="3901353" cy="220823"/>
          </a:xfrm>
          <a:custGeom>
            <a:avLst/>
            <a:gdLst/>
            <a:ahLst/>
            <a:cxnLst/>
            <a:rect l="l" t="t" r="r" b="b"/>
            <a:pathLst>
              <a:path w="4206152" h="220823" extrusionOk="0">
                <a:moveTo>
                  <a:pt x="4206152" y="0"/>
                </a:moveTo>
                <a:lnTo>
                  <a:pt x="0" y="0"/>
                </a:lnTo>
                <a:lnTo>
                  <a:pt x="0" y="220823"/>
                </a:lnTo>
                <a:lnTo>
                  <a:pt x="4206152" y="220823"/>
                </a:lnTo>
                <a:lnTo>
                  <a:pt x="4206152" y="0"/>
                </a:lnTo>
                <a:close/>
              </a:path>
            </a:pathLst>
          </a:custGeom>
          <a:blipFill rotWithShape="1">
            <a:blip r:embed="rId3">
              <a:alphaModFix/>
            </a:blip>
            <a:stretch>
              <a:fillRect/>
            </a:stretch>
          </a:blipFill>
          <a:ln>
            <a:noFill/>
          </a:ln>
        </p:spPr>
      </p:sp>
      <p:sp>
        <p:nvSpPr>
          <p:cNvPr id="163" name="Google Shape;163;p16"/>
          <p:cNvSpPr/>
          <p:nvPr/>
        </p:nvSpPr>
        <p:spPr>
          <a:xfrm>
            <a:off x="5340988" y="1343223"/>
            <a:ext cx="7607355" cy="7597846"/>
          </a:xfrm>
          <a:custGeom>
            <a:avLst/>
            <a:gdLst/>
            <a:ahLst/>
            <a:cxnLst/>
            <a:rect l="l" t="t" r="r" b="b"/>
            <a:pathLst>
              <a:path w="7607355" h="7597846" extrusionOk="0">
                <a:moveTo>
                  <a:pt x="0" y="0"/>
                </a:moveTo>
                <a:lnTo>
                  <a:pt x="7607355" y="0"/>
                </a:lnTo>
                <a:lnTo>
                  <a:pt x="7607355" y="7597846"/>
                </a:lnTo>
                <a:lnTo>
                  <a:pt x="0" y="7597846"/>
                </a:lnTo>
                <a:lnTo>
                  <a:pt x="0" y="0"/>
                </a:lnTo>
                <a:close/>
              </a:path>
            </a:pathLst>
          </a:custGeom>
          <a:blipFill rotWithShape="1">
            <a:blip r:embed="rId4">
              <a:alphaModFix/>
            </a:blip>
            <a:stretch>
              <a:fillRect/>
            </a:stretch>
          </a:blipFill>
          <a:ln>
            <a:noFill/>
          </a:ln>
        </p:spPr>
      </p:sp>
      <p:sp>
        <p:nvSpPr>
          <p:cNvPr id="164" name="Google Shape;164;p16"/>
          <p:cNvSpPr/>
          <p:nvPr/>
        </p:nvSpPr>
        <p:spPr>
          <a:xfrm>
            <a:off x="7245204" y="3242684"/>
            <a:ext cx="3798923" cy="3798923"/>
          </a:xfrm>
          <a:custGeom>
            <a:avLst/>
            <a:gdLst/>
            <a:ahLst/>
            <a:cxnLst/>
            <a:rect l="l" t="t" r="r" b="b"/>
            <a:pathLst>
              <a:path w="3798923" h="3798923" extrusionOk="0">
                <a:moveTo>
                  <a:pt x="0" y="0"/>
                </a:moveTo>
                <a:lnTo>
                  <a:pt x="3798923" y="0"/>
                </a:lnTo>
                <a:lnTo>
                  <a:pt x="3798923" y="3798923"/>
                </a:lnTo>
                <a:lnTo>
                  <a:pt x="0" y="3798923"/>
                </a:lnTo>
                <a:lnTo>
                  <a:pt x="0" y="0"/>
                </a:lnTo>
                <a:close/>
              </a:path>
            </a:pathLst>
          </a:custGeom>
          <a:blipFill rotWithShape="1">
            <a:blip r:embed="rId5">
              <a:alphaModFix/>
            </a:blip>
            <a:stretch>
              <a:fillRect/>
            </a:stretch>
          </a:blipFill>
          <a:ln>
            <a:noFill/>
          </a:ln>
        </p:spPr>
      </p:sp>
      <p:sp>
        <p:nvSpPr>
          <p:cNvPr id="165" name="Google Shape;165;p16"/>
          <p:cNvSpPr/>
          <p:nvPr/>
        </p:nvSpPr>
        <p:spPr>
          <a:xfrm flipH="1">
            <a:off x="4878072" y="4983737"/>
            <a:ext cx="925831" cy="540348"/>
          </a:xfrm>
          <a:custGeom>
            <a:avLst/>
            <a:gdLst/>
            <a:ahLst/>
            <a:cxnLst/>
            <a:rect l="l" t="t" r="r" b="b"/>
            <a:pathLst>
              <a:path w="925831" h="540348" extrusionOk="0">
                <a:moveTo>
                  <a:pt x="0" y="540349"/>
                </a:moveTo>
                <a:lnTo>
                  <a:pt x="925831" y="540349"/>
                </a:lnTo>
                <a:lnTo>
                  <a:pt x="925831" y="0"/>
                </a:lnTo>
                <a:lnTo>
                  <a:pt x="0" y="0"/>
                </a:lnTo>
                <a:lnTo>
                  <a:pt x="0" y="540349"/>
                </a:lnTo>
                <a:close/>
              </a:path>
            </a:pathLst>
          </a:custGeom>
          <a:blipFill rotWithShape="1">
            <a:blip r:embed="rId6">
              <a:alphaModFix/>
            </a:blip>
            <a:stretch>
              <a:fillRect/>
            </a:stretch>
          </a:blipFill>
          <a:ln>
            <a:noFill/>
          </a:ln>
        </p:spPr>
      </p:sp>
      <p:sp>
        <p:nvSpPr>
          <p:cNvPr id="166" name="Google Shape;166;p16"/>
          <p:cNvSpPr/>
          <p:nvPr/>
        </p:nvSpPr>
        <p:spPr>
          <a:xfrm>
            <a:off x="14526899" y="1586279"/>
            <a:ext cx="2665626" cy="2476264"/>
          </a:xfrm>
          <a:custGeom>
            <a:avLst/>
            <a:gdLst/>
            <a:ahLst/>
            <a:cxnLst/>
            <a:rect l="l" t="t" r="r" b="b"/>
            <a:pathLst>
              <a:path w="3554168" h="3301686" extrusionOk="0">
                <a:moveTo>
                  <a:pt x="0" y="0"/>
                </a:moveTo>
                <a:lnTo>
                  <a:pt x="3554168" y="0"/>
                </a:lnTo>
                <a:lnTo>
                  <a:pt x="3554168" y="3301686"/>
                </a:lnTo>
                <a:lnTo>
                  <a:pt x="0" y="3301686"/>
                </a:lnTo>
                <a:lnTo>
                  <a:pt x="0" y="0"/>
                </a:lnTo>
                <a:close/>
              </a:path>
            </a:pathLst>
          </a:custGeom>
          <a:blipFill rotWithShape="1">
            <a:blip r:embed="rId7">
              <a:alphaModFix amt="19999"/>
            </a:blip>
            <a:stretch>
              <a:fillRect/>
            </a:stretch>
          </a:blipFill>
          <a:ln>
            <a:noFill/>
          </a:ln>
        </p:spPr>
      </p:sp>
      <p:sp>
        <p:nvSpPr>
          <p:cNvPr id="167" name="Google Shape;167;p16"/>
          <p:cNvSpPr/>
          <p:nvPr/>
        </p:nvSpPr>
        <p:spPr>
          <a:xfrm>
            <a:off x="13548191" y="653929"/>
            <a:ext cx="4288641" cy="1838755"/>
          </a:xfrm>
          <a:custGeom>
            <a:avLst/>
            <a:gdLst/>
            <a:ahLst/>
            <a:cxnLst/>
            <a:rect l="l" t="t" r="r" b="b"/>
            <a:pathLst>
              <a:path w="4288641" h="1838755" extrusionOk="0">
                <a:moveTo>
                  <a:pt x="0" y="0"/>
                </a:moveTo>
                <a:lnTo>
                  <a:pt x="4288641" y="0"/>
                </a:lnTo>
                <a:lnTo>
                  <a:pt x="4288641" y="1838755"/>
                </a:lnTo>
                <a:lnTo>
                  <a:pt x="0" y="1838755"/>
                </a:lnTo>
                <a:lnTo>
                  <a:pt x="0" y="0"/>
                </a:lnTo>
                <a:close/>
              </a:path>
            </a:pathLst>
          </a:custGeom>
          <a:blipFill rotWithShape="1">
            <a:blip r:embed="rId8">
              <a:alphaModFix/>
            </a:blip>
            <a:stretch>
              <a:fillRect/>
            </a:stretch>
          </a:blipFill>
          <a:ln>
            <a:noFill/>
          </a:ln>
        </p:spPr>
      </p:sp>
      <p:sp>
        <p:nvSpPr>
          <p:cNvPr id="168" name="Google Shape;168;p16"/>
          <p:cNvSpPr/>
          <p:nvPr/>
        </p:nvSpPr>
        <p:spPr>
          <a:xfrm>
            <a:off x="14526899" y="6769064"/>
            <a:ext cx="2732401" cy="2489236"/>
          </a:xfrm>
          <a:custGeom>
            <a:avLst/>
            <a:gdLst/>
            <a:ahLst/>
            <a:cxnLst/>
            <a:rect l="l" t="t" r="r" b="b"/>
            <a:pathLst>
              <a:path w="3643201" h="3318982" extrusionOk="0">
                <a:moveTo>
                  <a:pt x="0" y="0"/>
                </a:moveTo>
                <a:lnTo>
                  <a:pt x="3643201" y="0"/>
                </a:lnTo>
                <a:lnTo>
                  <a:pt x="3643201" y="3318982"/>
                </a:lnTo>
                <a:lnTo>
                  <a:pt x="0" y="3318982"/>
                </a:lnTo>
                <a:lnTo>
                  <a:pt x="0" y="0"/>
                </a:lnTo>
                <a:close/>
              </a:path>
            </a:pathLst>
          </a:custGeom>
          <a:blipFill rotWithShape="1">
            <a:blip r:embed="rId9">
              <a:alphaModFix amt="19999"/>
            </a:blip>
            <a:stretch>
              <a:fillRect/>
            </a:stretch>
          </a:blipFill>
          <a:ln>
            <a:noFill/>
          </a:ln>
        </p:spPr>
      </p:sp>
      <p:sp>
        <p:nvSpPr>
          <p:cNvPr id="169" name="Google Shape;169;p16"/>
          <p:cNvSpPr/>
          <p:nvPr/>
        </p:nvSpPr>
        <p:spPr>
          <a:xfrm>
            <a:off x="13548191" y="5716049"/>
            <a:ext cx="4288641" cy="1838755"/>
          </a:xfrm>
          <a:custGeom>
            <a:avLst/>
            <a:gdLst/>
            <a:ahLst/>
            <a:cxnLst/>
            <a:rect l="l" t="t" r="r" b="b"/>
            <a:pathLst>
              <a:path w="4288641" h="1838755" extrusionOk="0">
                <a:moveTo>
                  <a:pt x="0" y="0"/>
                </a:moveTo>
                <a:lnTo>
                  <a:pt x="4288641" y="0"/>
                </a:lnTo>
                <a:lnTo>
                  <a:pt x="4288641" y="1838754"/>
                </a:lnTo>
                <a:lnTo>
                  <a:pt x="0" y="1838754"/>
                </a:lnTo>
                <a:lnTo>
                  <a:pt x="0" y="0"/>
                </a:lnTo>
                <a:close/>
              </a:path>
            </a:pathLst>
          </a:custGeom>
          <a:blipFill rotWithShape="1">
            <a:blip r:embed="rId8">
              <a:alphaModFix/>
            </a:blip>
            <a:stretch>
              <a:fillRect/>
            </a:stretch>
          </a:blipFill>
          <a:ln>
            <a:noFill/>
          </a:ln>
        </p:spPr>
      </p:sp>
      <p:sp>
        <p:nvSpPr>
          <p:cNvPr id="170" name="Google Shape;170;p16"/>
          <p:cNvSpPr/>
          <p:nvPr/>
        </p:nvSpPr>
        <p:spPr>
          <a:xfrm>
            <a:off x="1241464" y="1573307"/>
            <a:ext cx="2205529" cy="2489236"/>
          </a:xfrm>
          <a:custGeom>
            <a:avLst/>
            <a:gdLst/>
            <a:ahLst/>
            <a:cxnLst/>
            <a:rect l="l" t="t" r="r" b="b"/>
            <a:pathLst>
              <a:path w="2940706" h="3318982" extrusionOk="0">
                <a:moveTo>
                  <a:pt x="0" y="0"/>
                </a:moveTo>
                <a:lnTo>
                  <a:pt x="2940706" y="0"/>
                </a:lnTo>
                <a:lnTo>
                  <a:pt x="2940706" y="3318982"/>
                </a:lnTo>
                <a:lnTo>
                  <a:pt x="0" y="3318982"/>
                </a:lnTo>
                <a:lnTo>
                  <a:pt x="0" y="0"/>
                </a:lnTo>
                <a:close/>
              </a:path>
            </a:pathLst>
          </a:custGeom>
          <a:blipFill rotWithShape="1">
            <a:blip r:embed="rId10">
              <a:alphaModFix amt="19999"/>
            </a:blip>
            <a:stretch>
              <a:fillRect/>
            </a:stretch>
          </a:blipFill>
          <a:ln>
            <a:noFill/>
          </a:ln>
        </p:spPr>
      </p:sp>
      <p:sp>
        <p:nvSpPr>
          <p:cNvPr id="171" name="Google Shape;171;p16"/>
          <p:cNvSpPr/>
          <p:nvPr/>
        </p:nvSpPr>
        <p:spPr>
          <a:xfrm>
            <a:off x="451168" y="653929"/>
            <a:ext cx="4288641" cy="1838755"/>
          </a:xfrm>
          <a:custGeom>
            <a:avLst/>
            <a:gdLst/>
            <a:ahLst/>
            <a:cxnLst/>
            <a:rect l="l" t="t" r="r" b="b"/>
            <a:pathLst>
              <a:path w="4288641" h="1838755" extrusionOk="0">
                <a:moveTo>
                  <a:pt x="0" y="0"/>
                </a:moveTo>
                <a:lnTo>
                  <a:pt x="4288641" y="0"/>
                </a:lnTo>
                <a:lnTo>
                  <a:pt x="4288641" y="1838755"/>
                </a:lnTo>
                <a:lnTo>
                  <a:pt x="0" y="1838755"/>
                </a:lnTo>
                <a:lnTo>
                  <a:pt x="0" y="0"/>
                </a:lnTo>
                <a:close/>
              </a:path>
            </a:pathLst>
          </a:custGeom>
          <a:blipFill rotWithShape="1">
            <a:blip r:embed="rId8">
              <a:alphaModFix/>
            </a:blip>
            <a:stretch>
              <a:fillRect/>
            </a:stretch>
          </a:blipFill>
          <a:ln>
            <a:noFill/>
          </a:ln>
        </p:spPr>
      </p:sp>
      <p:sp>
        <p:nvSpPr>
          <p:cNvPr id="172" name="Google Shape;172;p16"/>
          <p:cNvSpPr/>
          <p:nvPr/>
        </p:nvSpPr>
        <p:spPr>
          <a:xfrm>
            <a:off x="1214150" y="6769064"/>
            <a:ext cx="2720744" cy="2489236"/>
          </a:xfrm>
          <a:custGeom>
            <a:avLst/>
            <a:gdLst/>
            <a:ahLst/>
            <a:cxnLst/>
            <a:rect l="l" t="t" r="r" b="b"/>
            <a:pathLst>
              <a:path w="3627658" h="3318982" extrusionOk="0">
                <a:moveTo>
                  <a:pt x="0" y="0"/>
                </a:moveTo>
                <a:lnTo>
                  <a:pt x="3627658" y="0"/>
                </a:lnTo>
                <a:lnTo>
                  <a:pt x="3627658" y="3318982"/>
                </a:lnTo>
                <a:lnTo>
                  <a:pt x="0" y="3318982"/>
                </a:lnTo>
                <a:lnTo>
                  <a:pt x="0" y="0"/>
                </a:lnTo>
                <a:close/>
              </a:path>
            </a:pathLst>
          </a:custGeom>
          <a:blipFill rotWithShape="1">
            <a:blip r:embed="rId11">
              <a:alphaModFix amt="19999"/>
            </a:blip>
            <a:stretch>
              <a:fillRect/>
            </a:stretch>
          </a:blipFill>
          <a:ln>
            <a:noFill/>
          </a:ln>
        </p:spPr>
      </p:sp>
      <p:sp>
        <p:nvSpPr>
          <p:cNvPr id="173" name="Google Shape;173;p16"/>
          <p:cNvSpPr/>
          <p:nvPr/>
        </p:nvSpPr>
        <p:spPr>
          <a:xfrm>
            <a:off x="451168" y="5716049"/>
            <a:ext cx="4288641" cy="1838755"/>
          </a:xfrm>
          <a:custGeom>
            <a:avLst/>
            <a:gdLst/>
            <a:ahLst/>
            <a:cxnLst/>
            <a:rect l="l" t="t" r="r" b="b"/>
            <a:pathLst>
              <a:path w="4288641" h="1838755" extrusionOk="0">
                <a:moveTo>
                  <a:pt x="0" y="0"/>
                </a:moveTo>
                <a:lnTo>
                  <a:pt x="4288641" y="0"/>
                </a:lnTo>
                <a:lnTo>
                  <a:pt x="4288641" y="1838754"/>
                </a:lnTo>
                <a:lnTo>
                  <a:pt x="0" y="1838754"/>
                </a:lnTo>
                <a:lnTo>
                  <a:pt x="0" y="0"/>
                </a:lnTo>
                <a:close/>
              </a:path>
            </a:pathLst>
          </a:custGeom>
          <a:blipFill rotWithShape="1">
            <a:blip r:embed="rId8">
              <a:alphaModFix/>
            </a:blip>
            <a:stretch>
              <a:fillRect/>
            </a:stretch>
          </a:blipFill>
          <a:ln>
            <a:noFill/>
          </a:ln>
        </p:spPr>
      </p:sp>
      <p:sp>
        <p:nvSpPr>
          <p:cNvPr id="174" name="Google Shape;174;p16"/>
          <p:cNvSpPr/>
          <p:nvPr/>
        </p:nvSpPr>
        <p:spPr>
          <a:xfrm rot="10800000">
            <a:off x="12482402" y="4983737"/>
            <a:ext cx="925831" cy="540348"/>
          </a:xfrm>
          <a:custGeom>
            <a:avLst/>
            <a:gdLst/>
            <a:ahLst/>
            <a:cxnLst/>
            <a:rect l="l" t="t" r="r" b="b"/>
            <a:pathLst>
              <a:path w="925831" h="540348" extrusionOk="0">
                <a:moveTo>
                  <a:pt x="0" y="0"/>
                </a:moveTo>
                <a:lnTo>
                  <a:pt x="925830" y="0"/>
                </a:lnTo>
                <a:lnTo>
                  <a:pt x="925830" y="540349"/>
                </a:lnTo>
                <a:lnTo>
                  <a:pt x="0" y="540349"/>
                </a:lnTo>
                <a:lnTo>
                  <a:pt x="0" y="0"/>
                </a:lnTo>
                <a:close/>
              </a:path>
            </a:pathLst>
          </a:custGeom>
          <a:blipFill rotWithShape="1">
            <a:blip r:embed="rId6">
              <a:alphaModFix/>
            </a:blip>
            <a:stretch>
              <a:fillRect/>
            </a:stretch>
          </a:blipFill>
          <a:ln>
            <a:noFill/>
          </a:ln>
        </p:spPr>
      </p:sp>
      <p:sp>
        <p:nvSpPr>
          <p:cNvPr id="175" name="Google Shape;175;p16"/>
          <p:cNvSpPr/>
          <p:nvPr/>
        </p:nvSpPr>
        <p:spPr>
          <a:xfrm rot="-5400000" flipH="1">
            <a:off x="8681750" y="8670895"/>
            <a:ext cx="925831" cy="540348"/>
          </a:xfrm>
          <a:custGeom>
            <a:avLst/>
            <a:gdLst/>
            <a:ahLst/>
            <a:cxnLst/>
            <a:rect l="l" t="t" r="r" b="b"/>
            <a:pathLst>
              <a:path w="925831" h="540348" extrusionOk="0">
                <a:moveTo>
                  <a:pt x="0" y="540348"/>
                </a:moveTo>
                <a:lnTo>
                  <a:pt x="925831" y="540348"/>
                </a:lnTo>
                <a:lnTo>
                  <a:pt x="925831" y="0"/>
                </a:lnTo>
                <a:lnTo>
                  <a:pt x="0" y="0"/>
                </a:lnTo>
                <a:lnTo>
                  <a:pt x="0" y="540348"/>
                </a:lnTo>
                <a:close/>
              </a:path>
            </a:pathLst>
          </a:custGeom>
          <a:blipFill rotWithShape="1">
            <a:blip r:embed="rId6">
              <a:alphaModFix/>
            </a:blip>
            <a:stretch>
              <a:fillRect/>
            </a:stretch>
          </a:blipFill>
          <a:ln>
            <a:noFill/>
          </a:ln>
        </p:spPr>
      </p:sp>
      <p:sp>
        <p:nvSpPr>
          <p:cNvPr id="176" name="Google Shape;176;p16"/>
          <p:cNvSpPr/>
          <p:nvPr/>
        </p:nvSpPr>
        <p:spPr>
          <a:xfrm rot="5400000" flipH="1">
            <a:off x="8681085" y="1093537"/>
            <a:ext cx="925831" cy="540348"/>
          </a:xfrm>
          <a:custGeom>
            <a:avLst/>
            <a:gdLst/>
            <a:ahLst/>
            <a:cxnLst/>
            <a:rect l="l" t="t" r="r" b="b"/>
            <a:pathLst>
              <a:path w="925831" h="540348" extrusionOk="0">
                <a:moveTo>
                  <a:pt x="925830" y="0"/>
                </a:moveTo>
                <a:lnTo>
                  <a:pt x="0" y="0"/>
                </a:lnTo>
                <a:lnTo>
                  <a:pt x="0" y="540348"/>
                </a:lnTo>
                <a:lnTo>
                  <a:pt x="925830" y="540348"/>
                </a:lnTo>
                <a:lnTo>
                  <a:pt x="925830" y="0"/>
                </a:lnTo>
                <a:close/>
              </a:path>
            </a:pathLst>
          </a:custGeom>
          <a:blipFill rotWithShape="1">
            <a:blip r:embed="rId6">
              <a:alphaModFix/>
            </a:blip>
            <a:stretch>
              <a:fillRect/>
            </a:stretch>
          </a:blipFill>
          <a:ln>
            <a:noFill/>
          </a:ln>
        </p:spPr>
      </p:sp>
      <p:sp>
        <p:nvSpPr>
          <p:cNvPr id="177" name="Google Shape;177;p16"/>
          <p:cNvSpPr txBox="1"/>
          <p:nvPr/>
        </p:nvSpPr>
        <p:spPr>
          <a:xfrm>
            <a:off x="918034" y="1181100"/>
            <a:ext cx="3354910"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1" i="0" u="none" strike="noStrike" cap="none" dirty="0">
                <a:solidFill>
                  <a:schemeClr val="accent4">
                    <a:lumMod val="75000"/>
                  </a:schemeClr>
                </a:solidFill>
                <a:latin typeface="Alata"/>
                <a:ea typeface="Alata"/>
                <a:cs typeface="Alata"/>
                <a:sym typeface="Alata"/>
              </a:rPr>
              <a:t>I. Introduction to AI </a:t>
            </a:r>
            <a:r>
              <a:rPr lang="en-IN" sz="2000" b="1" i="0" u="none" strike="noStrike" cap="none" dirty="0">
                <a:solidFill>
                  <a:schemeClr val="accent4">
                    <a:lumMod val="75000"/>
                  </a:schemeClr>
                </a:solidFill>
                <a:latin typeface="Alata"/>
                <a:ea typeface="Alata"/>
                <a:cs typeface="Alata"/>
                <a:sym typeface="Alata"/>
              </a:rPr>
              <a:t>Weather Prediction</a:t>
            </a:r>
            <a:endParaRPr b="1" dirty="0">
              <a:solidFill>
                <a:schemeClr val="accent4">
                  <a:lumMod val="75000"/>
                </a:schemeClr>
              </a:solidFill>
            </a:endParaRPr>
          </a:p>
        </p:txBody>
      </p:sp>
      <p:sp>
        <p:nvSpPr>
          <p:cNvPr id="181" name="Google Shape;181;p16"/>
          <p:cNvSpPr txBox="1"/>
          <p:nvPr/>
        </p:nvSpPr>
        <p:spPr>
          <a:xfrm>
            <a:off x="604334" y="2563366"/>
            <a:ext cx="3940500" cy="2229841"/>
          </a:xfrm>
          <a:prstGeom prst="rect">
            <a:avLst/>
          </a:prstGeom>
          <a:noFill/>
          <a:ln>
            <a:noFill/>
          </a:ln>
        </p:spPr>
        <p:txBody>
          <a:bodyPr spcFirstLastPara="1" wrap="square" lIns="0" tIns="0" rIns="0" bIns="0" anchor="t" anchorCtr="0">
            <a:spAutoFit/>
          </a:bodyPr>
          <a:lstStyle/>
          <a:p>
            <a:pPr marL="453392" marR="0" lvl="1" indent="-226696" algn="l"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Predicts extreme events using AI.</a:t>
            </a:r>
            <a:endParaRPr dirty="0"/>
          </a:p>
          <a:p>
            <a:pPr marL="453392" marR="0" lvl="1" indent="-226696" algn="l" rtl="0">
              <a:lnSpc>
                <a:spcPct val="115000"/>
              </a:lnSpc>
              <a:spcBef>
                <a:spcPts val="0"/>
              </a:spcBef>
              <a:spcAft>
                <a:spcPts val="0"/>
              </a:spcAft>
              <a:buClr>
                <a:srgbClr val="4D4D4D"/>
              </a:buClr>
              <a:buSzPts val="2100"/>
              <a:buFont typeface="Arial"/>
              <a:buChar char="•"/>
            </a:pPr>
            <a:r>
              <a:rPr lang="en-US" sz="2100" b="0" i="0" u="none" strike="noStrike" cap="none" dirty="0">
                <a:solidFill>
                  <a:srgbClr val="4D4D4D"/>
                </a:solidFill>
                <a:latin typeface="Roboto"/>
                <a:ea typeface="Roboto"/>
                <a:cs typeface="Roboto"/>
                <a:sym typeface="Roboto"/>
              </a:rPr>
              <a:t>Enhances accuracy with real-time data.</a:t>
            </a:r>
            <a:endParaRPr dirty="0"/>
          </a:p>
          <a:p>
            <a:pPr marL="453392" marR="0" lvl="1" indent="-226696" algn="l"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Support early warning systems globally.</a:t>
            </a:r>
            <a:endParaRPr dirty="0"/>
          </a:p>
        </p:txBody>
      </p:sp>
      <p:sp>
        <p:nvSpPr>
          <p:cNvPr id="182" name="Google Shape;182;p16"/>
          <p:cNvSpPr txBox="1"/>
          <p:nvPr/>
        </p:nvSpPr>
        <p:spPr>
          <a:xfrm>
            <a:off x="13433100" y="2563366"/>
            <a:ext cx="3940500" cy="2229841"/>
          </a:xfrm>
          <a:prstGeom prst="rect">
            <a:avLst/>
          </a:prstGeom>
          <a:noFill/>
          <a:ln>
            <a:noFill/>
          </a:ln>
        </p:spPr>
        <p:txBody>
          <a:bodyPr spcFirstLastPara="1" wrap="square" lIns="0" tIns="0" rIns="0" bIns="0" anchor="t" anchorCtr="0">
            <a:spAutoFit/>
          </a:bodyPr>
          <a:lstStyle/>
          <a:p>
            <a:pPr marL="453392" marR="0" lvl="1" indent="-226696" algn="r" rtl="0">
              <a:lnSpc>
                <a:spcPct val="115000"/>
              </a:lnSpc>
              <a:spcBef>
                <a:spcPts val="0"/>
              </a:spcBef>
              <a:spcAft>
                <a:spcPts val="0"/>
              </a:spcAft>
              <a:buClr>
                <a:srgbClr val="4D4D4D"/>
              </a:buClr>
              <a:buSzPts val="2100"/>
              <a:buFont typeface="Arial"/>
              <a:buChar char="•"/>
            </a:pPr>
            <a:r>
              <a:rPr lang="en-US" sz="2100" b="0" i="0" u="none" strike="noStrike" cap="none" dirty="0">
                <a:solidFill>
                  <a:srgbClr val="4D4D4D"/>
                </a:solidFill>
                <a:latin typeface="Roboto"/>
                <a:ea typeface="Roboto"/>
                <a:cs typeface="Roboto"/>
                <a:sym typeface="Roboto"/>
              </a:rPr>
              <a:t>Uses LSTM and models like MOSDAC ISRO’s AI model.</a:t>
            </a:r>
            <a:endParaRPr dirty="0"/>
          </a:p>
          <a:p>
            <a:pPr marL="453392" marR="0" lvl="1" indent="-226696" algn="r"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Integrates satellite and sensor data.</a:t>
            </a:r>
            <a:endParaRPr dirty="0"/>
          </a:p>
          <a:p>
            <a:pPr marL="453392" marR="0" lvl="1" indent="-226696" algn="r"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Trained on historical climate patterns.</a:t>
            </a:r>
            <a:endParaRPr dirty="0"/>
          </a:p>
        </p:txBody>
      </p:sp>
      <p:sp>
        <p:nvSpPr>
          <p:cNvPr id="183" name="Google Shape;183;p16"/>
          <p:cNvSpPr txBox="1"/>
          <p:nvPr/>
        </p:nvSpPr>
        <p:spPr>
          <a:xfrm>
            <a:off x="604334" y="7621478"/>
            <a:ext cx="3940500" cy="1858201"/>
          </a:xfrm>
          <a:prstGeom prst="rect">
            <a:avLst/>
          </a:prstGeom>
          <a:noFill/>
          <a:ln>
            <a:noFill/>
          </a:ln>
        </p:spPr>
        <p:txBody>
          <a:bodyPr spcFirstLastPara="1" wrap="square" lIns="0" tIns="0" rIns="0" bIns="0" anchor="t" anchorCtr="0">
            <a:spAutoFit/>
          </a:bodyPr>
          <a:lstStyle/>
          <a:p>
            <a:pPr marL="453392" marR="0" lvl="1" indent="-226696" algn="l" rtl="0">
              <a:lnSpc>
                <a:spcPct val="115000"/>
              </a:lnSpc>
              <a:spcBef>
                <a:spcPts val="0"/>
              </a:spcBef>
              <a:spcAft>
                <a:spcPts val="0"/>
              </a:spcAft>
              <a:buClr>
                <a:srgbClr val="4D4D4D"/>
              </a:buClr>
              <a:buSzPts val="2100"/>
              <a:buFont typeface="Arial"/>
              <a:buChar char="•"/>
            </a:pPr>
            <a:r>
              <a:rPr lang="en-US" sz="2100" b="0" i="0" u="none" strike="noStrike" cap="none" dirty="0">
                <a:solidFill>
                  <a:srgbClr val="4D4D4D"/>
                </a:solidFill>
                <a:latin typeface="Roboto"/>
                <a:ea typeface="Roboto"/>
                <a:cs typeface="Roboto"/>
                <a:sym typeface="Roboto"/>
              </a:rPr>
              <a:t>Limited data in rural regions.</a:t>
            </a:r>
            <a:endParaRPr dirty="0"/>
          </a:p>
          <a:p>
            <a:pPr marL="453392" marR="0" lvl="1" indent="-226696" algn="l"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Model struggles with rare anomalies</a:t>
            </a:r>
            <a:r>
              <a:rPr lang="en-US" sz="2100" b="0" i="0" u="none" strike="noStrike" cap="none" dirty="0">
                <a:solidFill>
                  <a:srgbClr val="4D4D4D"/>
                </a:solidFill>
                <a:latin typeface="Roboto"/>
                <a:ea typeface="Roboto"/>
                <a:cs typeface="Roboto"/>
                <a:sym typeface="Roboto"/>
              </a:rPr>
              <a:t>.</a:t>
            </a:r>
            <a:endParaRPr dirty="0"/>
          </a:p>
          <a:p>
            <a:pPr marL="453392" marR="0" lvl="1" indent="-226696" algn="l"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Requires high computational power continuously.</a:t>
            </a:r>
            <a:endParaRPr dirty="0"/>
          </a:p>
        </p:txBody>
      </p:sp>
      <p:sp>
        <p:nvSpPr>
          <p:cNvPr id="184" name="Google Shape;184;p16"/>
          <p:cNvSpPr txBox="1"/>
          <p:nvPr/>
        </p:nvSpPr>
        <p:spPr>
          <a:xfrm>
            <a:off x="13509300" y="7621478"/>
            <a:ext cx="3940500" cy="2229841"/>
          </a:xfrm>
          <a:prstGeom prst="rect">
            <a:avLst/>
          </a:prstGeom>
          <a:noFill/>
          <a:ln>
            <a:noFill/>
          </a:ln>
        </p:spPr>
        <p:txBody>
          <a:bodyPr spcFirstLastPara="1" wrap="square" lIns="0" tIns="0" rIns="0" bIns="0" anchor="t" anchorCtr="0">
            <a:spAutoFit/>
          </a:bodyPr>
          <a:lstStyle/>
          <a:p>
            <a:pPr marL="453392" marR="0" lvl="1" indent="-226696" algn="r"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Built by an interdisciplinary student team</a:t>
            </a:r>
            <a:r>
              <a:rPr lang="en-US" sz="2100" b="0" i="0" u="none" strike="noStrike" cap="none" dirty="0">
                <a:solidFill>
                  <a:srgbClr val="4D4D4D"/>
                </a:solidFill>
                <a:latin typeface="Roboto"/>
                <a:ea typeface="Roboto"/>
                <a:cs typeface="Roboto"/>
                <a:sym typeface="Roboto"/>
              </a:rPr>
              <a:t>.</a:t>
            </a:r>
            <a:endParaRPr dirty="0"/>
          </a:p>
          <a:p>
            <a:pPr marL="453392" marR="0" lvl="1" indent="-226696" algn="r"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Plans smart city system integration.</a:t>
            </a:r>
            <a:r>
              <a:rPr lang="en-US" sz="2100" b="0" i="0" u="none" strike="noStrike" cap="none" dirty="0">
                <a:solidFill>
                  <a:srgbClr val="4D4D4D"/>
                </a:solidFill>
                <a:latin typeface="Roboto"/>
                <a:ea typeface="Roboto"/>
                <a:cs typeface="Roboto"/>
                <a:sym typeface="Roboto"/>
              </a:rPr>
              <a:t>.</a:t>
            </a:r>
            <a:endParaRPr dirty="0"/>
          </a:p>
          <a:p>
            <a:pPr marL="453392" marR="0" lvl="1" indent="-226696" algn="r"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Aims for global deployment scalability.</a:t>
            </a:r>
            <a:endParaRPr dirty="0"/>
          </a:p>
        </p:txBody>
      </p:sp>
      <p:grpSp>
        <p:nvGrpSpPr>
          <p:cNvPr id="6" name="Group 5">
            <a:extLst>
              <a:ext uri="{FF2B5EF4-FFF2-40B4-BE49-F238E27FC236}">
                <a16:creationId xmlns:a16="http://schemas.microsoft.com/office/drawing/2014/main" id="{3DA7E182-B1B8-B123-9D6E-707FA6E567F8}"/>
              </a:ext>
            </a:extLst>
          </p:cNvPr>
          <p:cNvGrpSpPr/>
          <p:nvPr/>
        </p:nvGrpSpPr>
        <p:grpSpPr>
          <a:xfrm>
            <a:off x="7543800" y="4039969"/>
            <a:ext cx="3228897" cy="2017931"/>
            <a:chOff x="7543800" y="4000500"/>
            <a:chExt cx="3228897" cy="2017931"/>
          </a:xfrm>
        </p:grpSpPr>
        <p:pic>
          <p:nvPicPr>
            <p:cNvPr id="185" name="Google Shape;185;p16"/>
            <p:cNvPicPr preferRelativeResize="0"/>
            <p:nvPr/>
          </p:nvPicPr>
          <p:blipFill>
            <a:blip r:embed="rId12">
              <a:alphaModFix/>
            </a:blip>
            <a:stretch>
              <a:fillRect/>
            </a:stretch>
          </p:blipFill>
          <p:spPr>
            <a:xfrm>
              <a:off x="8534400" y="4000500"/>
              <a:ext cx="1176249" cy="1234356"/>
            </a:xfrm>
            <a:prstGeom prst="rect">
              <a:avLst/>
            </a:prstGeom>
            <a:noFill/>
            <a:ln>
              <a:noFill/>
            </a:ln>
          </p:spPr>
        </p:pic>
        <p:sp>
          <p:nvSpPr>
            <p:cNvPr id="2" name="Rectangle 1">
              <a:extLst>
                <a:ext uri="{FF2B5EF4-FFF2-40B4-BE49-F238E27FC236}">
                  <a16:creationId xmlns:a16="http://schemas.microsoft.com/office/drawing/2014/main" id="{8479C097-3901-5FCD-0495-DB2CF757E3E9}"/>
                </a:ext>
              </a:extLst>
            </p:cNvPr>
            <p:cNvSpPr/>
            <p:nvPr/>
          </p:nvSpPr>
          <p:spPr>
            <a:xfrm>
              <a:off x="7543800" y="5372100"/>
              <a:ext cx="3228897" cy="646331"/>
            </a:xfrm>
            <a:prstGeom prst="rect">
              <a:avLst/>
            </a:prstGeom>
            <a:noFill/>
          </p:spPr>
          <p:txBody>
            <a:bodyPr wrap="square" lIns="91440" tIns="45720" rIns="91440" bIns="45720">
              <a:spAutoFit/>
            </a:bodyPr>
            <a:lstStyle/>
            <a:p>
              <a:pPr algn="ctr"/>
              <a:r>
                <a:rPr lang="en-US" sz="3600" b="1" cap="none" spc="0" dirty="0">
                  <a:ln w="0"/>
                  <a:solidFill>
                    <a:schemeClr val="accent4">
                      <a:lumMod val="75000"/>
                    </a:schemeClr>
                  </a:solidFill>
                  <a:effectLst>
                    <a:outerShdw blurRad="38100" dist="25400" dir="5400000" algn="ctr" rotWithShape="0">
                      <a:srgbClr val="6E747A">
                        <a:alpha val="43000"/>
                      </a:srgbClr>
                    </a:outerShdw>
                  </a:effectLst>
                </a:rPr>
                <a:t>CONTENTS</a:t>
              </a:r>
            </a:p>
          </p:txBody>
        </p:sp>
      </p:grpSp>
      <p:sp>
        <p:nvSpPr>
          <p:cNvPr id="3" name="Google Shape;177;p16">
            <a:extLst>
              <a:ext uri="{FF2B5EF4-FFF2-40B4-BE49-F238E27FC236}">
                <a16:creationId xmlns:a16="http://schemas.microsoft.com/office/drawing/2014/main" id="{0EF4FC16-FA38-1F3E-BC33-D91742A570ED}"/>
              </a:ext>
            </a:extLst>
          </p:cNvPr>
          <p:cNvSpPr txBox="1"/>
          <p:nvPr/>
        </p:nvSpPr>
        <p:spPr>
          <a:xfrm>
            <a:off x="14056301" y="1157526"/>
            <a:ext cx="3354910"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2000" b="1" i="0" u="none" strike="noStrike" cap="none" dirty="0">
                <a:solidFill>
                  <a:schemeClr val="accent4">
                    <a:lumMod val="75000"/>
                  </a:schemeClr>
                </a:solidFill>
                <a:latin typeface="Alata"/>
                <a:ea typeface="Alata"/>
                <a:cs typeface="Alata"/>
                <a:sym typeface="Alata"/>
              </a:rPr>
              <a:t>III. AI Methodologies </a:t>
            </a:r>
          </a:p>
          <a:p>
            <a:pPr marL="0" marR="0" lvl="0" indent="0" algn="ctr" rtl="0">
              <a:lnSpc>
                <a:spcPct val="140000"/>
              </a:lnSpc>
              <a:spcBef>
                <a:spcPts val="0"/>
              </a:spcBef>
              <a:spcAft>
                <a:spcPts val="0"/>
              </a:spcAft>
              <a:buNone/>
            </a:pPr>
            <a:r>
              <a:rPr lang="en-IN" sz="2000" b="1" i="0" u="none" strike="noStrike" cap="none" dirty="0">
                <a:solidFill>
                  <a:schemeClr val="accent4">
                    <a:lumMod val="75000"/>
                  </a:schemeClr>
                </a:solidFill>
                <a:latin typeface="Alata"/>
                <a:ea typeface="Alata"/>
                <a:cs typeface="Alata"/>
                <a:sym typeface="Alata"/>
              </a:rPr>
              <a:t>&amp; Data Sources</a:t>
            </a:r>
          </a:p>
        </p:txBody>
      </p:sp>
      <p:sp>
        <p:nvSpPr>
          <p:cNvPr id="4" name="Google Shape;177;p16">
            <a:extLst>
              <a:ext uri="{FF2B5EF4-FFF2-40B4-BE49-F238E27FC236}">
                <a16:creationId xmlns:a16="http://schemas.microsoft.com/office/drawing/2014/main" id="{C3260BB6-3256-A0F8-893A-F876CAD60F96}"/>
              </a:ext>
            </a:extLst>
          </p:cNvPr>
          <p:cNvSpPr txBox="1"/>
          <p:nvPr/>
        </p:nvSpPr>
        <p:spPr>
          <a:xfrm>
            <a:off x="14056301" y="6233197"/>
            <a:ext cx="3354910"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2000" b="1" i="0" u="none" strike="noStrike" cap="none" dirty="0">
                <a:solidFill>
                  <a:schemeClr val="accent4">
                    <a:lumMod val="75000"/>
                  </a:schemeClr>
                </a:solidFill>
                <a:latin typeface="Alata"/>
                <a:ea typeface="Alata"/>
                <a:cs typeface="Alata"/>
                <a:sym typeface="Alata"/>
              </a:rPr>
              <a:t>IV. Team Implementation &amp;</a:t>
            </a:r>
          </a:p>
          <a:p>
            <a:pPr marL="0" marR="0" lvl="0" indent="0" algn="ctr" rtl="0">
              <a:lnSpc>
                <a:spcPct val="140000"/>
              </a:lnSpc>
              <a:spcBef>
                <a:spcPts val="0"/>
              </a:spcBef>
              <a:spcAft>
                <a:spcPts val="0"/>
              </a:spcAft>
              <a:buNone/>
            </a:pPr>
            <a:r>
              <a:rPr lang="en-IN" sz="2000" b="1" dirty="0">
                <a:solidFill>
                  <a:schemeClr val="accent4">
                    <a:lumMod val="75000"/>
                  </a:schemeClr>
                </a:solidFill>
                <a:latin typeface="Alata"/>
                <a:cs typeface="Alata"/>
                <a:sym typeface="Alata"/>
              </a:rPr>
              <a:t>Future Outlook</a:t>
            </a:r>
            <a:endParaRPr lang="en-IN" b="1" dirty="0">
              <a:solidFill>
                <a:schemeClr val="accent4">
                  <a:lumMod val="75000"/>
                </a:schemeClr>
              </a:solidFill>
            </a:endParaRPr>
          </a:p>
        </p:txBody>
      </p:sp>
      <p:sp>
        <p:nvSpPr>
          <p:cNvPr id="5" name="Google Shape;177;p16">
            <a:extLst>
              <a:ext uri="{FF2B5EF4-FFF2-40B4-BE49-F238E27FC236}">
                <a16:creationId xmlns:a16="http://schemas.microsoft.com/office/drawing/2014/main" id="{C25BE79D-C223-309C-02E8-0FF4E28E2712}"/>
              </a:ext>
            </a:extLst>
          </p:cNvPr>
          <p:cNvSpPr txBox="1"/>
          <p:nvPr/>
        </p:nvSpPr>
        <p:spPr>
          <a:xfrm>
            <a:off x="897067" y="6234903"/>
            <a:ext cx="3354910"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2000" b="1" i="0" u="none" strike="noStrike" cap="none" dirty="0">
                <a:solidFill>
                  <a:schemeClr val="accent4">
                    <a:lumMod val="75000"/>
                  </a:schemeClr>
                </a:solidFill>
                <a:latin typeface="Alata"/>
                <a:ea typeface="Alata"/>
                <a:cs typeface="Alata"/>
                <a:sym typeface="Alata"/>
              </a:rPr>
              <a:t>II. Current Challenges &amp;</a:t>
            </a:r>
          </a:p>
          <a:p>
            <a:pPr marL="0" marR="0" lvl="0" indent="0" algn="ctr" rtl="0">
              <a:lnSpc>
                <a:spcPct val="140000"/>
              </a:lnSpc>
              <a:spcBef>
                <a:spcPts val="0"/>
              </a:spcBef>
              <a:spcAft>
                <a:spcPts val="0"/>
              </a:spcAft>
              <a:buNone/>
            </a:pPr>
            <a:r>
              <a:rPr lang="en-IN" sz="2000" b="1" dirty="0">
                <a:solidFill>
                  <a:schemeClr val="accent4">
                    <a:lumMod val="75000"/>
                  </a:schemeClr>
                </a:solidFill>
                <a:latin typeface="Alata"/>
                <a:cs typeface="Alata"/>
                <a:sym typeface="Alata"/>
              </a:rPr>
              <a:t>Limitations</a:t>
            </a:r>
            <a:endParaRPr b="1" dirty="0">
              <a:solidFill>
                <a:schemeClr val="accent4">
                  <a:lumMod val="7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22383">
            <a:off x="521493" y="728217"/>
            <a:ext cx="4667969" cy="4497709"/>
          </a:xfrm>
          <a:custGeom>
            <a:avLst/>
            <a:gdLst/>
            <a:ahLst/>
            <a:cxnLst/>
            <a:rect l="l" t="t" r="r" b="b"/>
            <a:pathLst>
              <a:path w="4303756" h="4309143">
                <a:moveTo>
                  <a:pt x="0" y="0"/>
                </a:moveTo>
                <a:lnTo>
                  <a:pt x="4303757" y="0"/>
                </a:lnTo>
                <a:lnTo>
                  <a:pt x="4303757" y="4309143"/>
                </a:lnTo>
                <a:lnTo>
                  <a:pt x="0" y="4309143"/>
                </a:lnTo>
                <a:lnTo>
                  <a:pt x="0" y="0"/>
                </a:lnTo>
                <a:close/>
              </a:path>
            </a:pathLst>
          </a:custGeom>
          <a:blipFill>
            <a:blip r:embed="rId2"/>
            <a:stretch>
              <a:fillRect/>
            </a:stretch>
          </a:blipFill>
          <a:ln cap="sq">
            <a:noFill/>
            <a:prstDash val="solid"/>
            <a:miter/>
          </a:ln>
        </p:spPr>
        <p:txBody>
          <a:bodyPr/>
          <a:lstStyle/>
          <a:p>
            <a:endParaRPr lang="en-IN" dirty="0"/>
          </a:p>
        </p:txBody>
      </p:sp>
      <p:pic>
        <p:nvPicPr>
          <p:cNvPr id="9" name="Picture 8" descr="A robot standing on a transparent background&#10;&#10;AI-generated content may be incorrect.">
            <a:extLst>
              <a:ext uri="{FF2B5EF4-FFF2-40B4-BE49-F238E27FC236}">
                <a16:creationId xmlns:a16="http://schemas.microsoft.com/office/drawing/2014/main" id="{78289382-575B-4F4B-3B85-5A84660DC4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938" b="98708" l="9972" r="89988">
                        <a14:foregroundMark x1="37222" y1="41946" x2="37344" y2="47759"/>
                        <a14:foregroundMark x1="36819" y1="28058" x2="35638" y2="35158"/>
                        <a14:foregroundMark x1="35017" y1="45258" x2="35406" y2="50262"/>
                        <a14:foregroundMark x1="51675" y1="28462" x2="50908" y2="21599"/>
                        <a14:foregroundMark x1="50908" y1="21599" x2="45458" y2="21639"/>
                        <a14:foregroundMark x1="45458" y1="21639" x2="43480" y2="22487"/>
                        <a14:foregroundMark x1="39443" y1="22648" x2="38757" y2="22487"/>
                        <a14:foregroundMark x1="41260" y1="22083" x2="36617" y2="21801"/>
                        <a14:foregroundMark x1="36617" y1="21801" x2="41381" y2="21276"/>
                        <a14:foregroundMark x1="41381" y1="21276" x2="44045" y2="21397"/>
                        <a14:foregroundMark x1="56237" y1="32903" x2="54824" y2="27816"/>
                        <a14:foregroundMark x1="54824" y1="27816" x2="59952" y2="28381"/>
                        <a14:foregroundMark x1="59952" y1="28381" x2="61405" y2="32903"/>
                        <a14:foregroundMark x1="57650" y1="11264" x2="55067" y2="5491"/>
                        <a14:foregroundMark x1="55067" y1="5491" x2="50343" y2="4239"/>
                        <a14:foregroundMark x1="50343" y1="4239" x2="45781" y2="6742"/>
                        <a14:foregroundMark x1="45781" y1="6742" x2="53573" y2="3189"/>
                        <a14:foregroundMark x1="53573" y1="3189" x2="57731" y2="5208"/>
                        <a14:foregroundMark x1="57731" y1="5208" x2="52079" y2="2543"/>
                        <a14:foregroundMark x1="52079" y1="2543" x2="55632" y2="6581"/>
                        <a14:foregroundMark x1="55632" y1="6581" x2="59952" y2="9205"/>
                        <a14:foregroundMark x1="59952" y1="9205" x2="59306" y2="9164"/>
                        <a14:foregroundMark x1="55834" y1="9043" x2="52402" y2="4925"/>
                        <a14:foregroundMark x1="52402" y1="4925" x2="50545" y2="3755"/>
                        <a14:foregroundMark x1="56237" y1="5692" x2="51998" y2="3633"/>
                        <a14:foregroundMark x1="51998" y1="3633" x2="52241" y2="4037"/>
                        <a14:foregroundMark x1="57206" y1="7348" x2="55632" y2="2947"/>
                        <a14:foregroundMark x1="55632" y1="2947" x2="56399" y2="4845"/>
                        <a14:foregroundMark x1="62495" y1="37344" x2="62939" y2="31813"/>
                        <a14:foregroundMark x1="62939" y1="31813" x2="64594" y2="37101"/>
                        <a14:foregroundMark x1="49011" y1="85264" x2="44732" y2="96407"/>
                        <a14:foregroundMark x1="60275" y1="92087" x2="58337" y2="98345"/>
                        <a14:foregroundMark x1="58337" y1="98345" x2="57206" y2="98748"/>
                        <a14:foregroundMark x1="37222" y1="34881" x2="37505" y2="33872"/>
                        <a14:foregroundMark x1="38878" y1="33751" x2="36375" y2="36375"/>
                        <a14:foregroundMark x1="58902" y1="7792" x2="58902" y2="7792"/>
                        <a14:foregroundMark x1="55955" y1="6661" x2="52564" y2="2947"/>
                        <a14:foregroundMark x1="52564" y1="2947" x2="50989" y2="1938"/>
                        <a14:foregroundMark x1="62212" y1="38191" x2="58619" y2="30319"/>
                        <a14:foregroundMark x1="58619" y1="30319" x2="62212" y2="29148"/>
                        <a14:foregroundMark x1="39160" y1="35446" x2="36370" y2="36407"/>
                        <a14:backgroundMark x1="34701" y1="40069" x2="35123" y2="40331"/>
                        <a14:backgroundMark x1="35123" y1="40331" x2="33549" y2="45377"/>
                        <a14:backgroundMark x1="33549" y1="45377" x2="36455" y2="40210"/>
                        <a14:backgroundMark x1="36455" y1="40210" x2="32782" y2="47356"/>
                        <a14:backgroundMark x1="32782" y1="47356" x2="32378" y2="46952"/>
                        <a14:backgroundMark x1="35143" y1="38932" x2="35729" y2="39403"/>
                        <a14:backgroundMark x1="31813" y1="36254" x2="32422" y2="36744"/>
                        <a14:backgroundMark x1="35729" y1="39403" x2="35567" y2="41098"/>
                        <a14:backgroundMark x1="35483" y1="38057" x2="36146" y2="38328"/>
                        <a14:backgroundMark x1="30682" y1="36092" x2="32343" y2="36771"/>
                        <a14:backgroundMark x1="30965" y1="36254" x2="34102" y2="36165"/>
                        <a14:backgroundMark x1="30965" y1="36617" x2="30682" y2="39564"/>
                        <a14:backgroundMark x1="30682" y1="39564" x2="32983" y2="38514"/>
                        <a14:backgroundMark x1="32983" y1="38514" x2="32741" y2="40977"/>
                        <a14:backgroundMark x1="32741" y1="40977" x2="33105" y2="41784"/>
                        <a14:backgroundMark x1="32741" y1="40654" x2="33468" y2="37707"/>
                        <a14:backgroundMark x1="33468" y1="37707" x2="35285" y2="36052"/>
                        <a14:backgroundMark x1="35285" y1="36052" x2="35608" y2="38514"/>
                        <a14:backgroundMark x1="35608" y1="38514" x2="35688" y2="38514"/>
                        <a14:backgroundMark x1="33387" y1="38030" x2="33629" y2="40816"/>
                        <a14:backgroundMark x1="33912" y1="38837" x2="33831" y2="38232"/>
                        <a14:backgroundMark x1="34881" y1="38070" x2="33710" y2="38151"/>
                        <a14:backgroundMark x1="34881" y1="37626" x2="34679" y2="37626"/>
                        <a14:backgroundMark x1="30763" y1="42511" x2="31732" y2="40008"/>
                        <a14:backgroundMark x1="31732" y1="40008" x2="31207" y2="42511"/>
                        <a14:backgroundMark x1="31207" y1="42511" x2="31772" y2="43319"/>
                        <a14:backgroundMark x1="35042" y1="36778" x2="34679" y2="38151"/>
                      </a14:backgroundRemoval>
                    </a14:imgEffect>
                  </a14:imgLayer>
                </a14:imgProps>
              </a:ext>
              <a:ext uri="{28A0092B-C50C-407E-A947-70E740481C1C}">
                <a14:useLocalDpi xmlns:a14="http://schemas.microsoft.com/office/drawing/2010/main" val="0"/>
              </a:ext>
            </a:extLst>
          </a:blip>
          <a:stretch>
            <a:fillRect/>
          </a:stretch>
        </p:blipFill>
        <p:spPr>
          <a:xfrm>
            <a:off x="1281954" y="1725454"/>
            <a:ext cx="10910046" cy="10910046"/>
          </a:xfrm>
          <a:prstGeom prst="rect">
            <a:avLst/>
          </a:prstGeom>
        </p:spPr>
      </p:pic>
      <p:sp>
        <p:nvSpPr>
          <p:cNvPr id="2" name="Freeform 2"/>
          <p:cNvSpPr/>
          <p:nvPr/>
        </p:nvSpPr>
        <p:spPr>
          <a:xfrm>
            <a:off x="9331279" y="2062543"/>
            <a:ext cx="7738831" cy="7729157"/>
          </a:xfrm>
          <a:custGeom>
            <a:avLst/>
            <a:gdLst/>
            <a:ahLst/>
            <a:cxnLst/>
            <a:rect l="l" t="t" r="r" b="b"/>
            <a:pathLst>
              <a:path w="7738831" h="7729157">
                <a:moveTo>
                  <a:pt x="0" y="0"/>
                </a:moveTo>
                <a:lnTo>
                  <a:pt x="7738831" y="0"/>
                </a:lnTo>
                <a:lnTo>
                  <a:pt x="7738831" y="7729157"/>
                </a:lnTo>
                <a:lnTo>
                  <a:pt x="0" y="7729157"/>
                </a:lnTo>
                <a:lnTo>
                  <a:pt x="0" y="0"/>
                </a:lnTo>
                <a:close/>
              </a:path>
            </a:pathLst>
          </a:custGeom>
          <a:blipFill>
            <a:blip r:embed="rId5"/>
            <a:stretch>
              <a:fillRect/>
            </a:stretch>
          </a:blipFill>
        </p:spPr>
      </p:sp>
      <p:sp>
        <p:nvSpPr>
          <p:cNvPr id="6" name="TextBox 6"/>
          <p:cNvSpPr txBox="1"/>
          <p:nvPr/>
        </p:nvSpPr>
        <p:spPr>
          <a:xfrm>
            <a:off x="8949789" y="876300"/>
            <a:ext cx="8195211" cy="1231106"/>
          </a:xfrm>
          <a:prstGeom prst="rect">
            <a:avLst/>
          </a:prstGeom>
          <a:effectLst>
            <a:outerShdw blurRad="50800" dist="38100" dir="5400000" algn="t" rotWithShape="0">
              <a:prstClr val="black">
                <a:alpha val="40000"/>
              </a:prstClr>
            </a:outerShdw>
            <a:reflection blurRad="6350" stA="50000" endA="300" endPos="38500" dist="50800" dir="5400000" sy="-100000" algn="bl" rotWithShape="0"/>
            <a:softEdge rad="635000"/>
          </a:effectLst>
          <a:scene3d>
            <a:camera prst="orthographicFront"/>
            <a:lightRig rig="threePt" dir="t"/>
          </a:scene3d>
          <a:sp3d>
            <a:bevelT w="139700" h="139700" prst="divot"/>
          </a:sp3d>
        </p:spPr>
        <p:txBody>
          <a:bodyPr lIns="0" tIns="0" rIns="0" bIns="0" rtlCol="0" anchor="t">
            <a:spAutoFit/>
          </a:bodyPr>
          <a:lstStyle/>
          <a:p>
            <a:pPr marL="0" lvl="0" indent="0" algn="ctr">
              <a:spcBef>
                <a:spcPct val="0"/>
              </a:spcBef>
            </a:pPr>
            <a:r>
              <a:rPr lang="en-US" sz="4000" b="1" strike="noStrike" dirty="0">
                <a:solidFill>
                  <a:schemeClr val="accent4">
                    <a:lumMod val="75000"/>
                  </a:schemeClr>
                </a:solidFill>
                <a:latin typeface="Cosmic Octo Medium"/>
                <a:ea typeface="Cosmic Octo Medium"/>
                <a:cs typeface="Cosmic Octo Medium"/>
                <a:sym typeface="Cosmic Octo Medium"/>
              </a:rPr>
              <a:t>Weather prediction         revolution</a:t>
            </a:r>
          </a:p>
        </p:txBody>
      </p:sp>
      <p:sp>
        <p:nvSpPr>
          <p:cNvPr id="7" name="TextBox 7"/>
          <p:cNvSpPr txBox="1"/>
          <p:nvPr/>
        </p:nvSpPr>
        <p:spPr>
          <a:xfrm>
            <a:off x="10673661" y="3390900"/>
            <a:ext cx="5054067" cy="5170646"/>
          </a:xfrm>
          <a:prstGeom prst="rect">
            <a:avLst/>
          </a:prstGeom>
        </p:spPr>
        <p:txBody>
          <a:bodyPr lIns="0" tIns="0" rIns="0" bIns="0" rtlCol="0" anchor="t">
            <a:spAutoFit/>
          </a:bodyPr>
          <a:lstStyle/>
          <a:p>
            <a:pPr marL="0" lvl="1" indent="0" algn="ctr"/>
            <a:r>
              <a:rPr lang="en-IN" sz="2400" b="1" dirty="0">
                <a:solidFill>
                  <a:srgbClr val="000000"/>
                </a:solidFill>
                <a:latin typeface="Futura Medium"/>
                <a:ea typeface="Futura Medium"/>
                <a:cs typeface="Futura Medium"/>
                <a:sym typeface="Futura Medium"/>
              </a:rPr>
              <a:t>Artificial intelligence is transforming weather forecasting, offering unprecedented accuracy and speed. Machine learning models like ECMWF’s AIFS and Google’s </a:t>
            </a:r>
            <a:r>
              <a:rPr lang="en-IN" sz="2400" b="1" dirty="0" err="1">
                <a:solidFill>
                  <a:srgbClr val="000000"/>
                </a:solidFill>
                <a:latin typeface="Futura Medium"/>
                <a:ea typeface="Futura Medium"/>
                <a:cs typeface="Futura Medium"/>
                <a:sym typeface="Futura Medium"/>
              </a:rPr>
              <a:t>GenCast</a:t>
            </a:r>
            <a:r>
              <a:rPr lang="en-IN" sz="2400" b="1" dirty="0">
                <a:solidFill>
                  <a:srgbClr val="000000"/>
                </a:solidFill>
                <a:latin typeface="Futura Medium"/>
                <a:ea typeface="Futura Medium"/>
                <a:cs typeface="Futura Medium"/>
                <a:sym typeface="Futura Medium"/>
              </a:rPr>
              <a:t> are revolutionising meteorology by providing forecasts that are 20% more accurate than traditional models while using 1000 times less computational energy. These systems analyse massive datasets to predict extreme weather events with remarkable precision, enabling better disaster preparedness and climate adaptation strategies.</a:t>
            </a:r>
            <a:endParaRPr lang="en-US" sz="2400" b="1" u="none" strike="noStrike" dirty="0">
              <a:solidFill>
                <a:srgbClr val="000000"/>
              </a:solidFill>
              <a:latin typeface="Futura Medium"/>
              <a:ea typeface="Futura Medium"/>
              <a:cs typeface="Futura Medium"/>
              <a:sym typeface="Futura Medium"/>
            </a:endParaRPr>
          </a:p>
        </p:txBody>
      </p:sp>
      <p:sp>
        <p:nvSpPr>
          <p:cNvPr id="5" name="Freeform 11">
            <a:extLst>
              <a:ext uri="{FF2B5EF4-FFF2-40B4-BE49-F238E27FC236}">
                <a16:creationId xmlns:a16="http://schemas.microsoft.com/office/drawing/2014/main" id="{E000AB87-05AA-9108-2545-0E17AE2A40D9}"/>
              </a:ext>
            </a:extLst>
          </p:cNvPr>
          <p:cNvSpPr/>
          <p:nvPr/>
        </p:nvSpPr>
        <p:spPr>
          <a:xfrm rot="16408543">
            <a:off x="933402" y="6300498"/>
            <a:ext cx="3068685" cy="3068685"/>
          </a:xfrm>
          <a:custGeom>
            <a:avLst/>
            <a:gdLst/>
            <a:ahLst/>
            <a:cxnLst/>
            <a:rect l="l" t="t" r="r" b="b"/>
            <a:pathLst>
              <a:path w="3068685" h="3068685">
                <a:moveTo>
                  <a:pt x="0" y="0"/>
                </a:moveTo>
                <a:lnTo>
                  <a:pt x="3068685" y="0"/>
                </a:lnTo>
                <a:lnTo>
                  <a:pt x="3068685" y="3068685"/>
                </a:lnTo>
                <a:lnTo>
                  <a:pt x="0" y="3068685"/>
                </a:lnTo>
                <a:lnTo>
                  <a:pt x="0" y="0"/>
                </a:lnTo>
                <a:close/>
              </a:path>
            </a:pathLst>
          </a:custGeom>
          <a:blipFill>
            <a:blip r:embed="rId6"/>
            <a:stretch>
              <a:fillRect/>
            </a:stretch>
          </a:blipFill>
          <a:ln cap="sq">
            <a:noFill/>
            <a:prstDash val="solid"/>
            <a:miter/>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5400000">
            <a:off x="4366598" y="6785639"/>
            <a:ext cx="19278806" cy="6506597"/>
          </a:xfrm>
          <a:custGeom>
            <a:avLst/>
            <a:gdLst/>
            <a:ahLst/>
            <a:cxnLst/>
            <a:rect l="l" t="t" r="r" b="b"/>
            <a:pathLst>
              <a:path w="19278806" h="6506597">
                <a:moveTo>
                  <a:pt x="0" y="0"/>
                </a:moveTo>
                <a:lnTo>
                  <a:pt x="19278807" y="0"/>
                </a:lnTo>
                <a:lnTo>
                  <a:pt x="19278807" y="6506597"/>
                </a:lnTo>
                <a:lnTo>
                  <a:pt x="0" y="6506597"/>
                </a:lnTo>
                <a:lnTo>
                  <a:pt x="0" y="0"/>
                </a:lnTo>
                <a:close/>
              </a:path>
            </a:pathLst>
          </a:custGeom>
          <a:blipFill>
            <a:blip r:embed="rId2"/>
            <a:stretch>
              <a:fillRect/>
            </a:stretch>
          </a:blipFill>
        </p:spPr>
        <p:txBody>
          <a:bodyPr/>
          <a:lstStyle/>
          <a:p>
            <a:endParaRPr lang="en-IN" dirty="0"/>
          </a:p>
        </p:txBody>
      </p:sp>
      <p:sp>
        <p:nvSpPr>
          <p:cNvPr id="5" name="TextBox 5"/>
          <p:cNvSpPr txBox="1"/>
          <p:nvPr/>
        </p:nvSpPr>
        <p:spPr>
          <a:xfrm>
            <a:off x="228600" y="1424107"/>
            <a:ext cx="10439400" cy="1661993"/>
          </a:xfrm>
          <a:prstGeom prst="rect">
            <a:avLst/>
          </a:prstGeom>
          <a:effectLst>
            <a:outerShdw blurRad="50800" dist="38100" dir="5400000" algn="t" rotWithShape="0">
              <a:prstClr val="black">
                <a:alpha val="40000"/>
              </a:prstClr>
            </a:outerShdw>
            <a:reflection blurRad="6350" stA="50000" endA="300" endPos="55000" dir="5400000" sy="-100000" algn="bl" rotWithShape="0"/>
            <a:softEdge rad="635000"/>
          </a:effectLst>
          <a:scene3d>
            <a:camera prst="orthographicFront"/>
            <a:lightRig rig="threePt" dir="t"/>
          </a:scene3d>
          <a:sp3d>
            <a:bevelT w="139700" h="139700" prst="divot"/>
          </a:sp3d>
        </p:spPr>
        <p:txBody>
          <a:bodyPr wrap="square" lIns="0" tIns="0" rIns="0" bIns="0" rtlCol="0" anchor="t">
            <a:spAutoFit/>
          </a:bodyPr>
          <a:lstStyle/>
          <a:p>
            <a:pPr marL="0" lvl="0" indent="0" algn="ctr">
              <a:spcBef>
                <a:spcPct val="0"/>
              </a:spcBef>
            </a:pPr>
            <a:r>
              <a:rPr lang="en-US" sz="5400" b="1" u="none" strike="noStrike" dirty="0">
                <a:solidFill>
                  <a:schemeClr val="accent4">
                    <a:lumMod val="75000"/>
                  </a:schemeClr>
                </a:solidFill>
                <a:latin typeface="Cosmic Octo Medium"/>
                <a:ea typeface="Cosmic Octo Medium"/>
                <a:cs typeface="Cosmic Octo Medium"/>
                <a:sym typeface="Cosmic Octo Medium"/>
              </a:rPr>
              <a:t>CURRENT WEATHER</a:t>
            </a:r>
          </a:p>
          <a:p>
            <a:pPr marL="0" lvl="0" indent="0" algn="ctr">
              <a:spcBef>
                <a:spcPct val="0"/>
              </a:spcBef>
            </a:pPr>
            <a:r>
              <a:rPr lang="en-IN" sz="5400" b="1" dirty="0">
                <a:solidFill>
                  <a:schemeClr val="accent4">
                    <a:lumMod val="75000"/>
                  </a:schemeClr>
                </a:solidFill>
                <a:latin typeface="Cosmic Octo Medium"/>
                <a:ea typeface="Cosmic Octo Medium"/>
                <a:cs typeface="Cosmic Octo Medium"/>
                <a:sym typeface="Cosmic Octo Medium"/>
              </a:rPr>
              <a:t>CHALLENGES </a:t>
            </a:r>
            <a:endParaRPr lang="en-US" sz="5400" b="1" u="none" strike="noStrike" dirty="0">
              <a:solidFill>
                <a:schemeClr val="accent4">
                  <a:lumMod val="75000"/>
                </a:schemeClr>
              </a:solidFill>
              <a:latin typeface="Cosmic Octo Medium"/>
              <a:ea typeface="Cosmic Octo Medium"/>
              <a:cs typeface="Cosmic Octo Medium"/>
              <a:sym typeface="Cosmic Octo Medium"/>
            </a:endParaRPr>
          </a:p>
        </p:txBody>
      </p:sp>
      <p:sp>
        <p:nvSpPr>
          <p:cNvPr id="8" name="TextBox 8"/>
          <p:cNvSpPr txBox="1"/>
          <p:nvPr/>
        </p:nvSpPr>
        <p:spPr>
          <a:xfrm>
            <a:off x="11506200" y="7962900"/>
            <a:ext cx="5257800" cy="2124941"/>
          </a:xfrm>
          <a:prstGeom prst="rect">
            <a:avLst/>
          </a:prstGeom>
        </p:spPr>
        <p:txBody>
          <a:bodyPr wrap="square" lIns="0" tIns="0" rIns="0" bIns="0" rtlCol="0" anchor="t">
            <a:spAutoFit/>
          </a:bodyPr>
          <a:lstStyle/>
          <a:p>
            <a:pPr marL="0" lvl="0" indent="0" algn="ctr">
              <a:lnSpc>
                <a:spcPts val="3422"/>
              </a:lnSpc>
            </a:pPr>
            <a:r>
              <a:rPr lang="en-US" sz="2400" b="1" u="sng" strike="noStrike" dirty="0">
                <a:solidFill>
                  <a:srgbClr val="000000"/>
                </a:solidFill>
                <a:latin typeface="Futura Medium"/>
                <a:ea typeface="Futura Medium"/>
                <a:cs typeface="Futura Medium"/>
                <a:sym typeface="Futura Medium"/>
              </a:rPr>
              <a:t>REAL-TIME PROCESSING LIMITATIONS:</a:t>
            </a:r>
          </a:p>
          <a:p>
            <a:pPr marL="0" lvl="0" indent="0" algn="ctr">
              <a:lnSpc>
                <a:spcPts val="3422"/>
              </a:lnSpc>
            </a:pPr>
            <a:r>
              <a:rPr lang="en-US" sz="2400" b="1" dirty="0">
                <a:solidFill>
                  <a:srgbClr val="000000"/>
                </a:solidFill>
                <a:latin typeface="Futura Medium"/>
                <a:ea typeface="Futura Medium"/>
                <a:cs typeface="Futura Medium"/>
                <a:sym typeface="Futura Medium"/>
              </a:rPr>
              <a:t>Slow processing speeds hinder with massive data analyzation and processing in real time in challenging for conventional model.</a:t>
            </a:r>
            <a:endParaRPr lang="en-US" sz="2400" b="1" u="none" strike="noStrike" dirty="0">
              <a:solidFill>
                <a:srgbClr val="000000"/>
              </a:solidFill>
              <a:latin typeface="Futura Medium"/>
              <a:ea typeface="Futura Medium"/>
              <a:cs typeface="Futura Medium"/>
              <a:sym typeface="Futura Medium"/>
            </a:endParaRPr>
          </a:p>
        </p:txBody>
      </p:sp>
      <p:sp>
        <p:nvSpPr>
          <p:cNvPr id="6" name="TextBox 6"/>
          <p:cNvSpPr txBox="1"/>
          <p:nvPr/>
        </p:nvSpPr>
        <p:spPr>
          <a:xfrm>
            <a:off x="11125200" y="1943100"/>
            <a:ext cx="5867399" cy="2131353"/>
          </a:xfrm>
          <a:prstGeom prst="rect">
            <a:avLst/>
          </a:prstGeom>
        </p:spPr>
        <p:txBody>
          <a:bodyPr wrap="square" lIns="0" tIns="0" rIns="0" bIns="0" rtlCol="0" anchor="t">
            <a:spAutoFit/>
          </a:bodyPr>
          <a:lstStyle/>
          <a:p>
            <a:pPr marL="0" lvl="0" indent="0" algn="ctr">
              <a:lnSpc>
                <a:spcPct val="150000"/>
              </a:lnSpc>
            </a:pPr>
            <a:r>
              <a:rPr lang="en-US" sz="2400" b="1" u="sng" dirty="0">
                <a:solidFill>
                  <a:srgbClr val="000000"/>
                </a:solidFill>
                <a:latin typeface="Futura Medium"/>
                <a:ea typeface="Futura Medium"/>
                <a:cs typeface="Futura Medium"/>
                <a:sym typeface="Futura Medium"/>
              </a:rPr>
              <a:t>COMPUTATIONAL CONSTRAINTS: </a:t>
            </a:r>
          </a:p>
          <a:p>
            <a:pPr marL="0" lvl="0" indent="0" algn="ctr">
              <a:lnSpc>
                <a:spcPct val="150000"/>
              </a:lnSpc>
            </a:pPr>
            <a:r>
              <a:rPr lang="en-US" sz="2400" b="1" dirty="0">
                <a:solidFill>
                  <a:srgbClr val="000000"/>
                </a:solidFill>
                <a:latin typeface="Futura Medium"/>
                <a:ea typeface="Futura Medium"/>
                <a:cs typeface="Futura Medium"/>
                <a:sym typeface="Futura Medium"/>
              </a:rPr>
              <a:t>This model requires solving millions of complex equations that use lots of computational power and time.</a:t>
            </a:r>
            <a:endParaRPr lang="en-US" sz="2400" b="1" u="none" strike="noStrike" dirty="0">
              <a:solidFill>
                <a:srgbClr val="000000"/>
              </a:solidFill>
              <a:latin typeface="Futura Medium"/>
              <a:ea typeface="Futura Medium"/>
              <a:cs typeface="Futura Medium"/>
              <a:sym typeface="Futura Medium"/>
            </a:endParaRPr>
          </a:p>
        </p:txBody>
      </p:sp>
      <p:sp>
        <p:nvSpPr>
          <p:cNvPr id="9" name="TextBox 9"/>
          <p:cNvSpPr txBox="1"/>
          <p:nvPr/>
        </p:nvSpPr>
        <p:spPr>
          <a:xfrm>
            <a:off x="13208829" y="876300"/>
            <a:ext cx="1594345" cy="1146468"/>
          </a:xfrm>
          <a:prstGeom prst="rect">
            <a:avLst/>
          </a:prstGeom>
        </p:spPr>
        <p:txBody>
          <a:bodyPr lIns="0" tIns="0" rIns="0" bIns="0" rtlCol="0" anchor="t">
            <a:spAutoFit/>
          </a:bodyPr>
          <a:lstStyle/>
          <a:p>
            <a:pPr marL="0" lvl="0" indent="0" algn="ctr">
              <a:lnSpc>
                <a:spcPts val="10008"/>
              </a:lnSpc>
              <a:spcBef>
                <a:spcPct val="0"/>
              </a:spcBef>
            </a:pPr>
            <a:r>
              <a:rPr lang="en-US" sz="7200" b="1" u="none" strike="noStrike" spc="288" dirty="0">
                <a:solidFill>
                  <a:schemeClr val="accent4">
                    <a:lumMod val="75000"/>
                  </a:schemeClr>
                </a:solidFill>
                <a:latin typeface="Cosmic Octo Medium"/>
                <a:ea typeface="Cosmic Octo Medium"/>
                <a:cs typeface="Cosmic Octo Medium"/>
                <a:sym typeface="Cosmic Octo Medium"/>
              </a:rPr>
              <a:t>01</a:t>
            </a:r>
          </a:p>
        </p:txBody>
      </p:sp>
      <p:sp>
        <p:nvSpPr>
          <p:cNvPr id="7" name="TextBox 7"/>
          <p:cNvSpPr txBox="1"/>
          <p:nvPr/>
        </p:nvSpPr>
        <p:spPr>
          <a:xfrm>
            <a:off x="11277601" y="5338393"/>
            <a:ext cx="5714998" cy="1252907"/>
          </a:xfrm>
          <a:prstGeom prst="rect">
            <a:avLst/>
          </a:prstGeom>
        </p:spPr>
        <p:txBody>
          <a:bodyPr wrap="square" lIns="0" tIns="0" rIns="0" bIns="0" rtlCol="0" anchor="t">
            <a:spAutoFit/>
          </a:bodyPr>
          <a:lstStyle/>
          <a:p>
            <a:pPr marL="0" lvl="0" indent="0" algn="ctr">
              <a:lnSpc>
                <a:spcPts val="3422"/>
              </a:lnSpc>
            </a:pPr>
            <a:r>
              <a:rPr lang="en-US" sz="2400" b="1" u="sng" strike="noStrike" dirty="0">
                <a:solidFill>
                  <a:srgbClr val="000000"/>
                </a:solidFill>
                <a:latin typeface="Futura Medium"/>
                <a:ea typeface="Futura Medium"/>
                <a:cs typeface="Futura Medium"/>
                <a:sym typeface="Futura Medium"/>
              </a:rPr>
              <a:t>EXTREME EVENT PREDICTION GAPS:</a:t>
            </a:r>
          </a:p>
          <a:p>
            <a:pPr marL="0" lvl="0" indent="0" algn="ctr">
              <a:lnSpc>
                <a:spcPts val="3422"/>
              </a:lnSpc>
            </a:pPr>
            <a:r>
              <a:rPr lang="en-US" sz="2400" b="1" dirty="0">
                <a:solidFill>
                  <a:srgbClr val="000000"/>
                </a:solidFill>
                <a:latin typeface="Futura Medium"/>
                <a:ea typeface="Futura Medium"/>
                <a:cs typeface="Futura Medium"/>
                <a:sym typeface="Futura Medium"/>
              </a:rPr>
              <a:t>Conventional models often struggle to predict extreme weather events.</a:t>
            </a:r>
            <a:endParaRPr lang="en-US" sz="2400" b="1" u="none" strike="noStrike" dirty="0">
              <a:solidFill>
                <a:srgbClr val="000000"/>
              </a:solidFill>
              <a:latin typeface="Futura Medium"/>
              <a:ea typeface="Futura Medium"/>
              <a:cs typeface="Futura Medium"/>
              <a:sym typeface="Futura Medium"/>
            </a:endParaRPr>
          </a:p>
        </p:txBody>
      </p:sp>
      <p:sp>
        <p:nvSpPr>
          <p:cNvPr id="10" name="TextBox 10"/>
          <p:cNvSpPr txBox="1"/>
          <p:nvPr/>
        </p:nvSpPr>
        <p:spPr>
          <a:xfrm>
            <a:off x="13208829" y="4152900"/>
            <a:ext cx="1594345" cy="1146468"/>
          </a:xfrm>
          <a:prstGeom prst="rect">
            <a:avLst/>
          </a:prstGeom>
        </p:spPr>
        <p:txBody>
          <a:bodyPr lIns="0" tIns="0" rIns="0" bIns="0" rtlCol="0" anchor="t">
            <a:spAutoFit/>
          </a:bodyPr>
          <a:lstStyle/>
          <a:p>
            <a:pPr marL="0" lvl="0" indent="0" algn="ctr">
              <a:lnSpc>
                <a:spcPts val="10008"/>
              </a:lnSpc>
              <a:spcBef>
                <a:spcPct val="0"/>
              </a:spcBef>
            </a:pPr>
            <a:r>
              <a:rPr lang="en-US" sz="7200" b="1" u="none" strike="noStrike" spc="288" dirty="0">
                <a:solidFill>
                  <a:schemeClr val="accent4">
                    <a:lumMod val="75000"/>
                  </a:schemeClr>
                </a:solidFill>
                <a:latin typeface="Cosmic Octo Medium"/>
                <a:ea typeface="Cosmic Octo Medium"/>
                <a:cs typeface="Cosmic Octo Medium"/>
                <a:sym typeface="Cosmic Octo Medium"/>
              </a:rPr>
              <a:t>02</a:t>
            </a:r>
          </a:p>
        </p:txBody>
      </p:sp>
      <p:sp>
        <p:nvSpPr>
          <p:cNvPr id="11" name="TextBox 11"/>
          <p:cNvSpPr txBox="1"/>
          <p:nvPr/>
        </p:nvSpPr>
        <p:spPr>
          <a:xfrm>
            <a:off x="13208829" y="6819900"/>
            <a:ext cx="1594345" cy="1146468"/>
          </a:xfrm>
          <a:prstGeom prst="rect">
            <a:avLst/>
          </a:prstGeom>
        </p:spPr>
        <p:txBody>
          <a:bodyPr lIns="0" tIns="0" rIns="0" bIns="0" rtlCol="0" anchor="t">
            <a:spAutoFit/>
          </a:bodyPr>
          <a:lstStyle/>
          <a:p>
            <a:pPr marL="0" lvl="0" indent="0" algn="ctr">
              <a:lnSpc>
                <a:spcPts val="10008"/>
              </a:lnSpc>
              <a:spcBef>
                <a:spcPct val="0"/>
              </a:spcBef>
            </a:pPr>
            <a:r>
              <a:rPr lang="en-US" sz="7200" b="1" u="none" strike="noStrike" spc="288" dirty="0">
                <a:solidFill>
                  <a:schemeClr val="accent4">
                    <a:lumMod val="75000"/>
                  </a:schemeClr>
                </a:solidFill>
                <a:latin typeface="Cosmic Octo Medium"/>
                <a:ea typeface="Cosmic Octo Medium"/>
                <a:cs typeface="Cosmic Octo Medium"/>
                <a:sym typeface="Cosmic Octo Medium"/>
              </a:rPr>
              <a:t>03</a:t>
            </a:r>
          </a:p>
        </p:txBody>
      </p:sp>
      <p:grpSp>
        <p:nvGrpSpPr>
          <p:cNvPr id="16" name="Group 15">
            <a:extLst>
              <a:ext uri="{FF2B5EF4-FFF2-40B4-BE49-F238E27FC236}">
                <a16:creationId xmlns:a16="http://schemas.microsoft.com/office/drawing/2014/main" id="{FB763B28-EDD6-88DF-A46E-9C601E46F9A1}"/>
              </a:ext>
            </a:extLst>
          </p:cNvPr>
          <p:cNvGrpSpPr/>
          <p:nvPr/>
        </p:nvGrpSpPr>
        <p:grpSpPr>
          <a:xfrm>
            <a:off x="1697148" y="4076700"/>
            <a:ext cx="9961452" cy="6444039"/>
            <a:chOff x="1059180" y="4529727"/>
            <a:chExt cx="9961452" cy="6444039"/>
          </a:xfrm>
        </p:grpSpPr>
        <p:pic>
          <p:nvPicPr>
            <p:cNvPr id="15" name="Picture 14" descr="A blue umbrella over a podium&#10;&#10;AI-generated content may be incorrect.">
              <a:extLst>
                <a:ext uri="{FF2B5EF4-FFF2-40B4-BE49-F238E27FC236}">
                  <a16:creationId xmlns:a16="http://schemas.microsoft.com/office/drawing/2014/main" id="{8555BA56-FE20-781D-258F-F1BD6A40B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180" y="4703601"/>
              <a:ext cx="7640449" cy="53062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divot"/>
              <a:contourClr>
                <a:srgbClr val="969696"/>
              </a:contourClr>
            </a:sp3d>
          </p:spPr>
        </p:pic>
        <p:grpSp>
          <p:nvGrpSpPr>
            <p:cNvPr id="2" name="Group 2"/>
            <p:cNvGrpSpPr/>
            <p:nvPr/>
          </p:nvGrpSpPr>
          <p:grpSpPr>
            <a:xfrm>
              <a:off x="5079172" y="4529727"/>
              <a:ext cx="5941460" cy="6444039"/>
              <a:chOff x="0" y="0"/>
              <a:chExt cx="9913417" cy="10424714"/>
            </a:xfrm>
          </p:grpSpPr>
          <p:pic>
            <p:nvPicPr>
              <p:cNvPr id="3" name="Picture 3"/>
              <p:cNvPicPr>
                <a:picLocks noChangeAspect="1"/>
              </p:cNvPicPr>
              <p:nvPr/>
            </p:nvPicPr>
            <p:blipFill>
              <a:blip r:embed="rId4"/>
              <a:srcRect l="4685" t="6765" r="41930" b="9053"/>
              <a:stretch>
                <a:fillRect/>
              </a:stretch>
            </p:blipFill>
            <p:spPr>
              <a:xfrm>
                <a:off x="0" y="0"/>
                <a:ext cx="9913417" cy="104247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divot"/>
                <a:contourClr>
                  <a:srgbClr val="969696"/>
                </a:contourClr>
              </a:sp3d>
            </p:spPr>
          </p:pic>
        </p:grpSp>
      </p:grpSp>
      <p:sp>
        <p:nvSpPr>
          <p:cNvPr id="14" name="TextBox 13">
            <a:extLst>
              <a:ext uri="{FF2B5EF4-FFF2-40B4-BE49-F238E27FC236}">
                <a16:creationId xmlns:a16="http://schemas.microsoft.com/office/drawing/2014/main" id="{0BBA8B9C-42CE-251F-6ED9-53D77012E508}"/>
              </a:ext>
            </a:extLst>
          </p:cNvPr>
          <p:cNvSpPr txBox="1"/>
          <p:nvPr/>
        </p:nvSpPr>
        <p:spPr>
          <a:xfrm>
            <a:off x="2971800" y="3623247"/>
            <a:ext cx="5113900" cy="461665"/>
          </a:xfrm>
          <a:prstGeom prst="rect">
            <a:avLst/>
          </a:prstGeom>
          <a:noFill/>
        </p:spPr>
        <p:txBody>
          <a:bodyPr wrap="none" rtlCol="0">
            <a:spAutoFit/>
          </a:bodyPr>
          <a:lstStyle/>
          <a:p>
            <a:r>
              <a:rPr lang="en-IN" sz="2400" dirty="0">
                <a:latin typeface="Futura Bold" panose="020B0604020202020204" charset="0"/>
              </a:rPr>
              <a:t>NWP (Numerical Weather Prediction</a:t>
            </a:r>
            <a:r>
              <a:rPr lang="en-IN" dirty="0">
                <a:latin typeface="Futura Bold" panose="020B0604020202020204" charset="0"/>
              </a:rPr>
              <a:t>)</a:t>
            </a:r>
          </a:p>
        </p:txBody>
      </p:sp>
      <p:sp>
        <p:nvSpPr>
          <p:cNvPr id="17" name="TextBox 16">
            <a:extLst>
              <a:ext uri="{FF2B5EF4-FFF2-40B4-BE49-F238E27FC236}">
                <a16:creationId xmlns:a16="http://schemas.microsoft.com/office/drawing/2014/main" id="{7AEA7559-36A1-FE62-A511-BEFA26A04276}"/>
              </a:ext>
            </a:extLst>
          </p:cNvPr>
          <p:cNvSpPr txBox="1"/>
          <p:nvPr/>
        </p:nvSpPr>
        <p:spPr>
          <a:xfrm>
            <a:off x="1420126" y="9715500"/>
            <a:ext cx="8409674" cy="369332"/>
          </a:xfrm>
          <a:prstGeom prst="rect">
            <a:avLst/>
          </a:prstGeom>
          <a:noFill/>
        </p:spPr>
        <p:txBody>
          <a:bodyPr wrap="none" rtlCol="0">
            <a:spAutoFit/>
          </a:bodyPr>
          <a:lstStyle/>
          <a:p>
            <a:r>
              <a:rPr lang="en-IN" dirty="0">
                <a:latin typeface="Futura Bold" panose="020B0604020202020204" charset="0"/>
              </a:rPr>
              <a:t>To overcome its limitations, AI-based predictive model have been introduced here.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33800" y="-2019300"/>
            <a:ext cx="23393400" cy="15508401"/>
          </a:xfrm>
          <a:custGeom>
            <a:avLst/>
            <a:gdLst/>
            <a:ahLst/>
            <a:cxnLst/>
            <a:rect l="l" t="t" r="r" b="b"/>
            <a:pathLst>
              <a:path w="15192106" h="13539964">
                <a:moveTo>
                  <a:pt x="0" y="0"/>
                </a:moveTo>
                <a:lnTo>
                  <a:pt x="15192105" y="0"/>
                </a:lnTo>
                <a:lnTo>
                  <a:pt x="15192105" y="13539964"/>
                </a:lnTo>
                <a:lnTo>
                  <a:pt x="0" y="13539964"/>
                </a:lnTo>
                <a:lnTo>
                  <a:pt x="0" y="0"/>
                </a:lnTo>
                <a:close/>
              </a:path>
            </a:pathLst>
          </a:custGeom>
          <a:blipFill>
            <a:blip r:embed="rId2"/>
            <a:stretch>
              <a:fillRect/>
            </a:stretch>
          </a:blipFill>
        </p:spPr>
      </p:sp>
      <p:grpSp>
        <p:nvGrpSpPr>
          <p:cNvPr id="18" name="Group 17">
            <a:extLst>
              <a:ext uri="{FF2B5EF4-FFF2-40B4-BE49-F238E27FC236}">
                <a16:creationId xmlns:a16="http://schemas.microsoft.com/office/drawing/2014/main" id="{80CE1253-D818-19CC-CEFF-DBDD2A1D0ABA}"/>
              </a:ext>
            </a:extLst>
          </p:cNvPr>
          <p:cNvGrpSpPr/>
          <p:nvPr/>
        </p:nvGrpSpPr>
        <p:grpSpPr>
          <a:xfrm>
            <a:off x="4789714" y="369972"/>
            <a:ext cx="12431486" cy="9402678"/>
            <a:chOff x="5259058" y="900364"/>
            <a:chExt cx="10450286" cy="8357936"/>
          </a:xfrm>
        </p:grpSpPr>
        <p:grpSp>
          <p:nvGrpSpPr>
            <p:cNvPr id="16" name="Group 15">
              <a:extLst>
                <a:ext uri="{FF2B5EF4-FFF2-40B4-BE49-F238E27FC236}">
                  <a16:creationId xmlns:a16="http://schemas.microsoft.com/office/drawing/2014/main" id="{243B2A0A-18F4-E5EA-C9C6-A465D7200D4E}"/>
                </a:ext>
              </a:extLst>
            </p:cNvPr>
            <p:cNvGrpSpPr/>
            <p:nvPr/>
          </p:nvGrpSpPr>
          <p:grpSpPr>
            <a:xfrm>
              <a:off x="5259058" y="900364"/>
              <a:ext cx="10450286" cy="8357936"/>
              <a:chOff x="3854801" y="900364"/>
              <a:chExt cx="10450286" cy="8357936"/>
            </a:xfrm>
          </p:grpSpPr>
          <p:sp>
            <p:nvSpPr>
              <p:cNvPr id="3" name="Freeform 3"/>
              <p:cNvSpPr/>
              <p:nvPr/>
            </p:nvSpPr>
            <p:spPr>
              <a:xfrm>
                <a:off x="3854801" y="1028700"/>
                <a:ext cx="10450286" cy="8229600"/>
              </a:xfrm>
              <a:custGeom>
                <a:avLst/>
                <a:gdLst/>
                <a:ahLst/>
                <a:cxnLst/>
                <a:rect l="l" t="t" r="r" b="b"/>
                <a:pathLst>
                  <a:path w="10450286" h="8229600">
                    <a:moveTo>
                      <a:pt x="0" y="0"/>
                    </a:moveTo>
                    <a:lnTo>
                      <a:pt x="10450286" y="0"/>
                    </a:lnTo>
                    <a:lnTo>
                      <a:pt x="10450286" y="8229600"/>
                    </a:lnTo>
                    <a:lnTo>
                      <a:pt x="0" y="8229600"/>
                    </a:lnTo>
                    <a:lnTo>
                      <a:pt x="0" y="0"/>
                    </a:lnTo>
                    <a:close/>
                  </a:path>
                </a:pathLst>
              </a:custGeom>
              <a:blipFill>
                <a:blip r:embed="rId3"/>
                <a:stretch>
                  <a:fillRect/>
                </a:stretch>
              </a:blipFill>
              <a:ln cap="sq">
                <a:noFill/>
                <a:prstDash val="solid"/>
                <a:miter/>
              </a:ln>
            </p:spPr>
          </p:sp>
          <p:grpSp>
            <p:nvGrpSpPr>
              <p:cNvPr id="4" name="Group 4"/>
              <p:cNvGrpSpPr/>
              <p:nvPr/>
            </p:nvGrpSpPr>
            <p:grpSpPr>
              <a:xfrm>
                <a:off x="5135922" y="900364"/>
                <a:ext cx="7894278" cy="5462336"/>
                <a:chOff x="-11636" y="-85725"/>
                <a:chExt cx="2010965" cy="1311883"/>
              </a:xfrm>
            </p:grpSpPr>
            <p:sp>
              <p:nvSpPr>
                <p:cNvPr id="5" name="Freeform 5"/>
                <p:cNvSpPr/>
                <p:nvPr/>
              </p:nvSpPr>
              <p:spPr>
                <a:xfrm>
                  <a:off x="-11636" y="0"/>
                  <a:ext cx="1999329" cy="1226158"/>
                </a:xfrm>
                <a:custGeom>
                  <a:avLst/>
                  <a:gdLst/>
                  <a:ahLst/>
                  <a:cxnLst/>
                  <a:rect l="l" t="t" r="r" b="b"/>
                  <a:pathLst>
                    <a:path w="1999329" h="1226158">
                      <a:moveTo>
                        <a:pt x="0" y="0"/>
                      </a:moveTo>
                      <a:lnTo>
                        <a:pt x="1999329" y="0"/>
                      </a:lnTo>
                      <a:lnTo>
                        <a:pt x="1999329" y="1226158"/>
                      </a:lnTo>
                      <a:lnTo>
                        <a:pt x="0" y="1226158"/>
                      </a:lnTo>
                      <a:close/>
                    </a:path>
                  </a:pathLst>
                </a:custGeom>
                <a:gradFill rotWithShape="1">
                  <a:gsLst>
                    <a:gs pos="0">
                      <a:srgbClr val="FCFEFF">
                        <a:alpha val="100000"/>
                      </a:srgbClr>
                    </a:gs>
                    <a:gs pos="100000">
                      <a:srgbClr val="D6DCF1">
                        <a:alpha val="100000"/>
                      </a:srgbClr>
                    </a:gs>
                  </a:gsLst>
                  <a:path path="circle">
                    <a:fillToRect l="50000" t="50000" r="50000" b="50000"/>
                  </a:path>
                </a:gradFill>
              </p:spPr>
              <p:txBody>
                <a:bodyPr/>
                <a:lstStyle/>
                <a:p>
                  <a:endParaRPr lang="en-IN" dirty="0"/>
                </a:p>
              </p:txBody>
            </p:sp>
            <p:sp>
              <p:nvSpPr>
                <p:cNvPr id="6" name="TextBox 6"/>
                <p:cNvSpPr txBox="1"/>
                <p:nvPr/>
              </p:nvSpPr>
              <p:spPr>
                <a:xfrm>
                  <a:off x="0" y="-85725"/>
                  <a:ext cx="1999329" cy="1311883"/>
                </a:xfrm>
                <a:prstGeom prst="rect">
                  <a:avLst/>
                </a:prstGeom>
              </p:spPr>
              <p:txBody>
                <a:bodyPr lIns="50800" tIns="50800" rIns="50800" bIns="50800" rtlCol="0" anchor="ctr"/>
                <a:lstStyle/>
                <a:p>
                  <a:pPr algn="ctr">
                    <a:lnSpc>
                      <a:spcPts val="2800"/>
                    </a:lnSpc>
                  </a:pPr>
                  <a:endParaRPr/>
                </a:p>
              </p:txBody>
            </p:sp>
          </p:grpSp>
        </p:grpSp>
        <p:grpSp>
          <p:nvGrpSpPr>
            <p:cNvPr id="17" name="Group 16">
              <a:extLst>
                <a:ext uri="{FF2B5EF4-FFF2-40B4-BE49-F238E27FC236}">
                  <a16:creationId xmlns:a16="http://schemas.microsoft.com/office/drawing/2014/main" id="{D3948179-0DF8-B8F6-A681-CDDA6BF2A1E3}"/>
                </a:ext>
              </a:extLst>
            </p:cNvPr>
            <p:cNvGrpSpPr/>
            <p:nvPr/>
          </p:nvGrpSpPr>
          <p:grpSpPr>
            <a:xfrm>
              <a:off x="6934200" y="1908389"/>
              <a:ext cx="7120269" cy="4251383"/>
              <a:chOff x="5501334" y="1908389"/>
              <a:chExt cx="7120269" cy="4251383"/>
            </a:xfrm>
          </p:grpSpPr>
          <p:sp>
            <p:nvSpPr>
              <p:cNvPr id="7" name="TextBox 7"/>
              <p:cNvSpPr txBox="1"/>
              <p:nvPr/>
            </p:nvSpPr>
            <p:spPr>
              <a:xfrm>
                <a:off x="5501334" y="1908389"/>
                <a:ext cx="3451727" cy="414358"/>
              </a:xfrm>
              <a:prstGeom prst="rect">
                <a:avLst/>
              </a:prstGeom>
            </p:spPr>
            <p:txBody>
              <a:bodyPr lIns="0" tIns="0" rIns="0" bIns="0" rtlCol="0" anchor="t">
                <a:spAutoFit/>
              </a:bodyPr>
              <a:lstStyle/>
              <a:p>
                <a:pPr marL="0" lvl="0" indent="0" algn="ctr">
                  <a:lnSpc>
                    <a:spcPts val="4086"/>
                  </a:lnSpc>
                  <a:spcBef>
                    <a:spcPct val="0"/>
                  </a:spcBef>
                </a:pPr>
                <a:r>
                  <a:rPr lang="en-US" sz="3200" b="1" spc="-115" dirty="0">
                    <a:solidFill>
                      <a:schemeClr val="accent4">
                        <a:lumMod val="75000"/>
                      </a:schemeClr>
                    </a:solidFill>
                    <a:latin typeface="Futura Bold"/>
                    <a:ea typeface="Futura Bold"/>
                    <a:cs typeface="Futura Bold"/>
                    <a:sym typeface="Futura Bold"/>
                  </a:rPr>
                  <a:t>Neural Networks</a:t>
                </a:r>
              </a:p>
            </p:txBody>
          </p:sp>
          <p:sp>
            <p:nvSpPr>
              <p:cNvPr id="8" name="TextBox 8"/>
              <p:cNvSpPr txBox="1"/>
              <p:nvPr/>
            </p:nvSpPr>
            <p:spPr>
              <a:xfrm>
                <a:off x="5759711" y="2569980"/>
                <a:ext cx="3018223" cy="1271573"/>
              </a:xfrm>
              <a:prstGeom prst="rect">
                <a:avLst/>
              </a:prstGeom>
            </p:spPr>
            <p:txBody>
              <a:bodyPr wrap="square" lIns="0" tIns="0" rIns="0" bIns="0" rtlCol="0" anchor="t">
                <a:spAutoFit/>
              </a:bodyPr>
              <a:lstStyle/>
              <a:p>
                <a:pPr marL="342900" lvl="1" indent="-342900">
                  <a:lnSpc>
                    <a:spcPts val="2940"/>
                  </a:lnSpc>
                  <a:buFont typeface="Arial" panose="020B0604020202020204" pitchFamily="34" charset="0"/>
                  <a:buChar char="•"/>
                </a:pPr>
                <a:r>
                  <a:rPr lang="en-US" sz="2000" b="1" u="none" strike="noStrike" dirty="0">
                    <a:solidFill>
                      <a:srgbClr val="000000"/>
                    </a:solidFill>
                    <a:latin typeface="Futura Bold" panose="020B0604020202020204" charset="0"/>
                    <a:ea typeface="Futura Medium"/>
                    <a:cs typeface="Futura Medium"/>
                    <a:sym typeface="Futura Medium"/>
                  </a:rPr>
                  <a:t>Deep learning </a:t>
                </a:r>
                <a:r>
                  <a:rPr lang="en-US" sz="2000" b="1" dirty="0">
                    <a:solidFill>
                      <a:srgbClr val="000000"/>
                    </a:solidFill>
                    <a:latin typeface="Futura Bold" panose="020B0604020202020204" charset="0"/>
                    <a:ea typeface="Futura Medium"/>
                    <a:cs typeface="Futura Medium"/>
                    <a:sym typeface="Futura Medium"/>
                  </a:rPr>
                  <a:t>for complex pattern recognition</a:t>
                </a:r>
                <a:r>
                  <a:rPr lang="en-US" sz="2000" b="1" u="none" strike="noStrike" dirty="0">
                    <a:solidFill>
                      <a:srgbClr val="000000"/>
                    </a:solidFill>
                    <a:latin typeface="Futura Bold" panose="020B0604020202020204" charset="0"/>
                    <a:ea typeface="Futura Medium"/>
                    <a:cs typeface="Futura Medium"/>
                    <a:sym typeface="Futura Medium"/>
                  </a:rPr>
                  <a:t>.</a:t>
                </a:r>
              </a:p>
              <a:p>
                <a:pPr marL="342900" lvl="1" indent="-342900">
                  <a:lnSpc>
                    <a:spcPts val="2940"/>
                  </a:lnSpc>
                  <a:buFont typeface="Arial" panose="020B0604020202020204" pitchFamily="34" charset="0"/>
                  <a:buChar char="•"/>
                </a:pPr>
                <a:r>
                  <a:rPr lang="en-US" sz="2000" b="1" dirty="0">
                    <a:solidFill>
                      <a:srgbClr val="000000"/>
                    </a:solidFill>
                    <a:latin typeface="Futura Bold" panose="020B0604020202020204" charset="0"/>
                    <a:ea typeface="Futura Medium"/>
                    <a:cs typeface="Futura Medium"/>
                    <a:sym typeface="Futura Medium"/>
                  </a:rPr>
                  <a:t>Convolutional networks for spatial weather analysis.</a:t>
                </a:r>
                <a:endParaRPr lang="en-US" sz="2000" b="1" u="none" strike="noStrike" dirty="0">
                  <a:solidFill>
                    <a:srgbClr val="000000"/>
                  </a:solidFill>
                  <a:latin typeface="Futura Bold" panose="020B0604020202020204" charset="0"/>
                  <a:ea typeface="Futura Medium"/>
                  <a:cs typeface="Futura Medium"/>
                  <a:sym typeface="Futura Medium"/>
                </a:endParaRPr>
              </a:p>
            </p:txBody>
          </p:sp>
          <p:sp>
            <p:nvSpPr>
              <p:cNvPr id="9" name="TextBox 9"/>
              <p:cNvSpPr txBox="1"/>
              <p:nvPr/>
            </p:nvSpPr>
            <p:spPr>
              <a:xfrm>
                <a:off x="7429781" y="5218774"/>
                <a:ext cx="3451727" cy="940998"/>
              </a:xfrm>
              <a:prstGeom prst="rect">
                <a:avLst/>
              </a:prstGeom>
            </p:spPr>
            <p:txBody>
              <a:bodyPr wrap="square" lIns="0" tIns="0" rIns="0" bIns="0" rtlCol="0" anchor="t">
                <a:spAutoFit/>
              </a:bodyPr>
              <a:lstStyle/>
              <a:p>
                <a:pPr marL="285750" lvl="1" indent="-285750">
                  <a:lnSpc>
                    <a:spcPts val="2940"/>
                  </a:lnSpc>
                  <a:buFont typeface="Arial" panose="020B0604020202020204" pitchFamily="34" charset="0"/>
                  <a:buChar char="•"/>
                </a:pPr>
                <a:r>
                  <a:rPr lang="en-US" sz="2000" b="1" dirty="0">
                    <a:solidFill>
                      <a:srgbClr val="000000"/>
                    </a:solidFill>
                    <a:latin typeface="Futura Bold" panose="020B0604020202020204" charset="0"/>
                    <a:ea typeface="Futura Medium"/>
                    <a:cs typeface="Futura Medium"/>
                    <a:sym typeface="Futura Medium"/>
                  </a:rPr>
                  <a:t>Integrated ML &amp; neural networks.</a:t>
                </a:r>
              </a:p>
              <a:p>
                <a:pPr marL="285750" lvl="1" indent="-285750">
                  <a:lnSpc>
                    <a:spcPts val="2940"/>
                  </a:lnSpc>
                  <a:buFont typeface="Arial" panose="020B0604020202020204" pitchFamily="34" charset="0"/>
                  <a:buChar char="•"/>
                </a:pPr>
                <a:r>
                  <a:rPr lang="en-US" sz="2000" b="1" dirty="0">
                    <a:solidFill>
                      <a:srgbClr val="000000"/>
                    </a:solidFill>
                    <a:latin typeface="Futura Bold" panose="020B0604020202020204" charset="0"/>
                    <a:ea typeface="Futura Medium"/>
                    <a:cs typeface="Futura Medium"/>
                    <a:sym typeface="Futura Medium"/>
                  </a:rPr>
                  <a:t>Improves accuracy for extreme weather event forecasting.</a:t>
                </a:r>
                <a:endParaRPr lang="en-US" sz="2000" b="1" u="none" strike="noStrike" dirty="0">
                  <a:solidFill>
                    <a:srgbClr val="000000"/>
                  </a:solidFill>
                  <a:latin typeface="Futura Bold" panose="020B0604020202020204" charset="0"/>
                  <a:ea typeface="Futura Medium"/>
                  <a:cs typeface="Futura Medium"/>
                  <a:sym typeface="Futura Medium"/>
                </a:endParaRPr>
              </a:p>
            </p:txBody>
          </p:sp>
          <p:sp>
            <p:nvSpPr>
              <p:cNvPr id="10" name="TextBox 10"/>
              <p:cNvSpPr txBox="1"/>
              <p:nvPr/>
            </p:nvSpPr>
            <p:spPr>
              <a:xfrm>
                <a:off x="9527180" y="2569633"/>
                <a:ext cx="3094423" cy="1271573"/>
              </a:xfrm>
              <a:prstGeom prst="rect">
                <a:avLst/>
              </a:prstGeom>
            </p:spPr>
            <p:txBody>
              <a:bodyPr wrap="square" lIns="0" tIns="0" rIns="0" bIns="0" rtlCol="0" anchor="t">
                <a:spAutoFit/>
              </a:bodyPr>
              <a:lstStyle/>
              <a:p>
                <a:pPr marL="285750" lvl="1" indent="-285750">
                  <a:lnSpc>
                    <a:spcPts val="2940"/>
                  </a:lnSpc>
                  <a:buFont typeface="Arial" panose="020B0604020202020204" pitchFamily="34" charset="0"/>
                  <a:buChar char="•"/>
                </a:pPr>
                <a:r>
                  <a:rPr lang="en-US" sz="2000" b="1" u="none" strike="noStrike" dirty="0">
                    <a:solidFill>
                      <a:srgbClr val="000000"/>
                    </a:solidFill>
                    <a:latin typeface="Futura Bold" panose="020B0604020202020204" charset="0"/>
                    <a:ea typeface="Futura Medium"/>
                    <a:cs typeface="Futura Medium"/>
                    <a:sym typeface="Futura Medium"/>
                  </a:rPr>
                  <a:t>Ensemble methods for forecast accuracy improvement.</a:t>
                </a:r>
              </a:p>
              <a:p>
                <a:pPr marL="285750" lvl="1" indent="-285750">
                  <a:lnSpc>
                    <a:spcPts val="2940"/>
                  </a:lnSpc>
                  <a:buFont typeface="Arial" panose="020B0604020202020204" pitchFamily="34" charset="0"/>
                  <a:buChar char="•"/>
                </a:pPr>
                <a:r>
                  <a:rPr lang="en-US" sz="2000" b="1" u="none" strike="noStrike" dirty="0">
                    <a:solidFill>
                      <a:srgbClr val="000000"/>
                    </a:solidFill>
                    <a:latin typeface="Futura Bold" panose="020B0604020202020204" charset="0"/>
                    <a:ea typeface="Futura Medium"/>
                    <a:cs typeface="Futura Medium"/>
                    <a:sym typeface="Futura Medium"/>
                  </a:rPr>
                  <a:t>Analyze and process massive data in real time.</a:t>
                </a:r>
              </a:p>
            </p:txBody>
          </p:sp>
          <p:sp>
            <p:nvSpPr>
              <p:cNvPr id="12" name="TextBox 12"/>
              <p:cNvSpPr txBox="1"/>
              <p:nvPr/>
            </p:nvSpPr>
            <p:spPr>
              <a:xfrm>
                <a:off x="9144000" y="1908389"/>
                <a:ext cx="3451727" cy="414358"/>
              </a:xfrm>
              <a:prstGeom prst="rect">
                <a:avLst/>
              </a:prstGeom>
            </p:spPr>
            <p:txBody>
              <a:bodyPr lIns="0" tIns="0" rIns="0" bIns="0" rtlCol="0" anchor="t">
                <a:spAutoFit/>
              </a:bodyPr>
              <a:lstStyle/>
              <a:p>
                <a:pPr marL="0" lvl="0" indent="0" algn="ctr">
                  <a:lnSpc>
                    <a:spcPts val="4086"/>
                  </a:lnSpc>
                  <a:spcBef>
                    <a:spcPct val="0"/>
                  </a:spcBef>
                </a:pPr>
                <a:r>
                  <a:rPr lang="en-US" sz="3200" b="1" spc="-115" dirty="0">
                    <a:solidFill>
                      <a:schemeClr val="accent4">
                        <a:lumMod val="75000"/>
                      </a:schemeClr>
                    </a:solidFill>
                    <a:latin typeface="Futura Bold"/>
                    <a:ea typeface="Futura Bold"/>
                    <a:cs typeface="Futura Bold"/>
                    <a:sym typeface="Futura Bold"/>
                  </a:rPr>
                  <a:t>ML Algorithms</a:t>
                </a:r>
              </a:p>
            </p:txBody>
          </p:sp>
          <p:sp>
            <p:nvSpPr>
              <p:cNvPr id="13" name="TextBox 13"/>
              <p:cNvSpPr txBox="1"/>
              <p:nvPr/>
            </p:nvSpPr>
            <p:spPr>
              <a:xfrm>
                <a:off x="7349274" y="4601147"/>
                <a:ext cx="3451727" cy="414358"/>
              </a:xfrm>
              <a:prstGeom prst="rect">
                <a:avLst/>
              </a:prstGeom>
            </p:spPr>
            <p:txBody>
              <a:bodyPr lIns="0" tIns="0" rIns="0" bIns="0" rtlCol="0" anchor="t">
                <a:spAutoFit/>
              </a:bodyPr>
              <a:lstStyle/>
              <a:p>
                <a:pPr marL="0" lvl="0" indent="0" algn="ctr">
                  <a:lnSpc>
                    <a:spcPts val="4086"/>
                  </a:lnSpc>
                  <a:spcBef>
                    <a:spcPct val="0"/>
                  </a:spcBef>
                </a:pPr>
                <a:r>
                  <a:rPr lang="en-US" sz="3200" b="1" u="none" strike="noStrike" spc="-115" dirty="0">
                    <a:solidFill>
                      <a:schemeClr val="accent4">
                        <a:lumMod val="75000"/>
                      </a:schemeClr>
                    </a:solidFill>
                    <a:latin typeface="Futura Bold"/>
                    <a:ea typeface="Futura Bold"/>
                    <a:cs typeface="Futura Bold"/>
                    <a:sym typeface="Futura Bold"/>
                  </a:rPr>
                  <a:t>Hybrid Systems</a:t>
                </a:r>
              </a:p>
            </p:txBody>
          </p:sp>
        </p:grpSp>
      </p:grpSp>
      <p:sp>
        <p:nvSpPr>
          <p:cNvPr id="15" name="TextBox 15"/>
          <p:cNvSpPr txBox="1"/>
          <p:nvPr/>
        </p:nvSpPr>
        <p:spPr>
          <a:xfrm>
            <a:off x="-2249918" y="1562100"/>
            <a:ext cx="10649197" cy="1231106"/>
          </a:xfrm>
          <a:prstGeom prst="rect">
            <a:avLst/>
          </a:prstGeom>
          <a:effectLst>
            <a:outerShdw blurRad="50800" dist="38100" dir="5400000" algn="t" rotWithShape="0">
              <a:prstClr val="black">
                <a:alpha val="40000"/>
              </a:prstClr>
            </a:outerShdw>
            <a:reflection blurRad="6350" stA="50000" endA="300" endPos="55500" dist="50800" dir="5400000" sy="-100000" algn="bl" rotWithShape="0"/>
            <a:softEdge rad="635000"/>
          </a:effectLst>
          <a:scene3d>
            <a:camera prst="orthographicFront"/>
            <a:lightRig rig="threePt" dir="t"/>
          </a:scene3d>
          <a:sp3d>
            <a:bevelT w="139700" h="139700" prst="divot"/>
          </a:sp3d>
        </p:spPr>
        <p:txBody>
          <a:bodyPr lIns="0" tIns="0" rIns="0" bIns="0" rtlCol="0" anchor="t">
            <a:spAutoFit/>
          </a:bodyPr>
          <a:lstStyle/>
          <a:p>
            <a:pPr marL="0" lvl="0" indent="0" algn="ctr">
              <a:spcBef>
                <a:spcPct val="0"/>
              </a:spcBef>
            </a:pPr>
            <a:r>
              <a:rPr lang="en-US" sz="4000" b="1" dirty="0">
                <a:solidFill>
                  <a:schemeClr val="accent4">
                    <a:lumMod val="75000"/>
                  </a:schemeClr>
                </a:solidFill>
                <a:latin typeface="Cosmic Octo Medium"/>
                <a:ea typeface="Cosmic Octo Medium"/>
                <a:cs typeface="Cosmic Octo Medium"/>
                <a:sym typeface="Cosmic Octo Medium"/>
              </a:rPr>
              <a:t>AI-ML </a:t>
            </a:r>
          </a:p>
          <a:p>
            <a:pPr marL="0" lvl="0" indent="0" algn="ctr">
              <a:spcBef>
                <a:spcPct val="0"/>
              </a:spcBef>
            </a:pPr>
            <a:r>
              <a:rPr lang="en-US" sz="4000" b="1" dirty="0">
                <a:solidFill>
                  <a:schemeClr val="accent4">
                    <a:lumMod val="75000"/>
                  </a:schemeClr>
                </a:solidFill>
                <a:latin typeface="Cosmic Octo Medium"/>
                <a:ea typeface="Cosmic Octo Medium"/>
                <a:cs typeface="Cosmic Octo Medium"/>
                <a:sym typeface="Cosmic Octo Medium"/>
              </a:rPr>
              <a:t>METHODOLOGIES</a:t>
            </a:r>
            <a:endParaRPr lang="en-US" sz="4000" b="1" u="none" strike="noStrike" dirty="0">
              <a:solidFill>
                <a:schemeClr val="accent4">
                  <a:lumMod val="75000"/>
                </a:schemeClr>
              </a:solidFill>
              <a:latin typeface="Cosmic Octo Medium"/>
              <a:ea typeface="Cosmic Octo Medium"/>
              <a:cs typeface="Cosmic Octo Medium"/>
              <a:sym typeface="Cosmic Octo Medium"/>
            </a:endParaRPr>
          </a:p>
        </p:txBody>
      </p:sp>
      <p:sp>
        <p:nvSpPr>
          <p:cNvPr id="11" name="Freeform 11"/>
          <p:cNvSpPr/>
          <p:nvPr/>
        </p:nvSpPr>
        <p:spPr>
          <a:xfrm rot="1845536">
            <a:off x="11620496" y="3936560"/>
            <a:ext cx="5451696" cy="8204298"/>
          </a:xfrm>
          <a:custGeom>
            <a:avLst/>
            <a:gdLst/>
            <a:ahLst/>
            <a:cxnLst/>
            <a:rect l="l" t="t" r="r" b="b"/>
            <a:pathLst>
              <a:path w="4212524" h="6127308">
                <a:moveTo>
                  <a:pt x="0" y="0"/>
                </a:moveTo>
                <a:lnTo>
                  <a:pt x="4212524" y="0"/>
                </a:lnTo>
                <a:lnTo>
                  <a:pt x="4212524" y="6127308"/>
                </a:lnTo>
                <a:lnTo>
                  <a:pt x="0" y="6127308"/>
                </a:lnTo>
                <a:lnTo>
                  <a:pt x="0" y="0"/>
                </a:lnTo>
                <a:close/>
              </a:path>
            </a:pathLst>
          </a:custGeom>
          <a:blipFill>
            <a:blip r:embed="rId4"/>
            <a:stretch>
              <a:fillRect/>
            </a:stretch>
          </a:blipFill>
        </p:spPr>
        <p:txBody>
          <a:bodyPr/>
          <a:lstStyle/>
          <a:p>
            <a:endParaRPr lang="en-IN" dirty="0"/>
          </a:p>
        </p:txBody>
      </p:sp>
      <p:pic>
        <p:nvPicPr>
          <p:cNvPr id="19" name="Picture 18" descr="Two business people communicating and sharing">
            <a:extLst>
              <a:ext uri="{FF2B5EF4-FFF2-40B4-BE49-F238E27FC236}">
                <a16:creationId xmlns:a16="http://schemas.microsoft.com/office/drawing/2014/main" id="{B86DCEE1-B016-D5A2-4DAD-A086713EC0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417" y="4000500"/>
            <a:ext cx="4614583" cy="3075637"/>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divo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anim calcmode="lin" valueType="num">
                                      <p:cBhvr>
                                        <p:cTn id="8" dur="750" fill="hold"/>
                                        <p:tgtEl>
                                          <p:spTgt spid="18"/>
                                        </p:tgtEl>
                                        <p:attrNameLst>
                                          <p:attrName>ppt_x</p:attrName>
                                        </p:attrNameLst>
                                      </p:cBhvr>
                                      <p:tavLst>
                                        <p:tav tm="0">
                                          <p:val>
                                            <p:strVal val="#ppt_x"/>
                                          </p:val>
                                        </p:tav>
                                        <p:tav tm="100000">
                                          <p:val>
                                            <p:strVal val="#ppt_x"/>
                                          </p:val>
                                        </p:tav>
                                      </p:tavLst>
                                    </p:anim>
                                    <p:anim calcmode="lin" valueType="num">
                                      <p:cBhvr>
                                        <p:cTn id="9"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45751" y="433645"/>
            <a:ext cx="10394163" cy="9419710"/>
          </a:xfrm>
          <a:custGeom>
            <a:avLst/>
            <a:gdLst/>
            <a:ahLst/>
            <a:cxnLst/>
            <a:rect l="l" t="t" r="r" b="b"/>
            <a:pathLst>
              <a:path w="10394163" h="9419710">
                <a:moveTo>
                  <a:pt x="0" y="0"/>
                </a:moveTo>
                <a:lnTo>
                  <a:pt x="10394163" y="0"/>
                </a:lnTo>
                <a:lnTo>
                  <a:pt x="10394163" y="9419710"/>
                </a:lnTo>
                <a:lnTo>
                  <a:pt x="0" y="9419710"/>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11494436" y="2421118"/>
            <a:ext cx="1296792" cy="1313509"/>
          </a:xfrm>
          <a:custGeom>
            <a:avLst/>
            <a:gdLst/>
            <a:ahLst/>
            <a:cxnLst/>
            <a:rect l="l" t="t" r="r" b="b"/>
            <a:pathLst>
              <a:path w="1296792" h="1313509">
                <a:moveTo>
                  <a:pt x="0" y="0"/>
                </a:moveTo>
                <a:lnTo>
                  <a:pt x="1296792" y="0"/>
                </a:lnTo>
                <a:lnTo>
                  <a:pt x="1296792" y="1313509"/>
                </a:lnTo>
                <a:lnTo>
                  <a:pt x="0" y="131350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3383339" y="5952277"/>
            <a:ext cx="1211430" cy="1211430"/>
          </a:xfrm>
          <a:custGeom>
            <a:avLst/>
            <a:gdLst/>
            <a:ahLst/>
            <a:cxnLst/>
            <a:rect l="l" t="t" r="r" b="b"/>
            <a:pathLst>
              <a:path w="1211430" h="1211430">
                <a:moveTo>
                  <a:pt x="0" y="0"/>
                </a:moveTo>
                <a:lnTo>
                  <a:pt x="1211430" y="0"/>
                </a:lnTo>
                <a:lnTo>
                  <a:pt x="1211430" y="1211430"/>
                </a:lnTo>
                <a:lnTo>
                  <a:pt x="0" y="121143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9633339" y="5952277"/>
            <a:ext cx="1326490" cy="1343590"/>
          </a:xfrm>
          <a:custGeom>
            <a:avLst/>
            <a:gdLst/>
            <a:ahLst/>
            <a:cxnLst/>
            <a:rect l="l" t="t" r="r" b="b"/>
            <a:pathLst>
              <a:path w="1326490" h="1343590">
                <a:moveTo>
                  <a:pt x="0" y="0"/>
                </a:moveTo>
                <a:lnTo>
                  <a:pt x="1326490" y="0"/>
                </a:lnTo>
                <a:lnTo>
                  <a:pt x="1326490" y="1343591"/>
                </a:lnTo>
                <a:lnTo>
                  <a:pt x="0" y="13435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TextBox 6"/>
          <p:cNvSpPr txBox="1"/>
          <p:nvPr/>
        </p:nvSpPr>
        <p:spPr>
          <a:xfrm>
            <a:off x="939828" y="1119307"/>
            <a:ext cx="7725082" cy="1661993"/>
          </a:xfrm>
          <a:prstGeom prst="rect">
            <a:avLst/>
          </a:prstGeom>
          <a:effectLst>
            <a:outerShdw blurRad="50800" dist="38100" dir="5400000" algn="t" rotWithShape="0">
              <a:prstClr val="black">
                <a:alpha val="40000"/>
              </a:prstClr>
            </a:outerShdw>
            <a:reflection blurRad="6350" stA="50000" endA="300" endPos="55000" dir="5400000" sy="-100000" algn="bl" rotWithShape="0"/>
            <a:softEdge rad="635000"/>
          </a:effectLst>
          <a:scene3d>
            <a:camera prst="orthographicFront"/>
            <a:lightRig rig="threePt" dir="t"/>
          </a:scene3d>
          <a:sp3d>
            <a:bevelT w="139700" h="139700" prst="divot"/>
          </a:sp3d>
        </p:spPr>
        <p:txBody>
          <a:bodyPr lIns="0" tIns="0" rIns="0" bIns="0" rtlCol="0" anchor="t">
            <a:spAutoFit/>
          </a:bodyPr>
          <a:lstStyle/>
          <a:p>
            <a:pPr marL="0" lvl="0" indent="0" algn="l">
              <a:spcBef>
                <a:spcPct val="0"/>
              </a:spcBef>
            </a:pPr>
            <a:r>
              <a:rPr lang="en-US" sz="5400" b="1" u="none" strike="noStrike" dirty="0">
                <a:solidFill>
                  <a:schemeClr val="accent4">
                    <a:lumMod val="75000"/>
                  </a:schemeClr>
                </a:solidFill>
                <a:latin typeface="Cosmic Octo Medium"/>
                <a:ea typeface="Cosmic Octo Medium"/>
                <a:cs typeface="Cosmic Octo Medium"/>
                <a:sym typeface="Cosmic Octo Medium"/>
              </a:rPr>
              <a:t>DATA Collection Sources</a:t>
            </a:r>
          </a:p>
        </p:txBody>
      </p:sp>
      <p:sp>
        <p:nvSpPr>
          <p:cNvPr id="7" name="Freeform 7"/>
          <p:cNvSpPr/>
          <p:nvPr/>
        </p:nvSpPr>
        <p:spPr>
          <a:xfrm>
            <a:off x="15637582" y="-194979"/>
            <a:ext cx="4171247" cy="4356393"/>
          </a:xfrm>
          <a:custGeom>
            <a:avLst/>
            <a:gdLst/>
            <a:ahLst/>
            <a:cxnLst/>
            <a:rect l="l" t="t" r="r" b="b"/>
            <a:pathLst>
              <a:path w="4171247" h="4356393">
                <a:moveTo>
                  <a:pt x="0" y="0"/>
                </a:moveTo>
                <a:lnTo>
                  <a:pt x="4171247" y="0"/>
                </a:lnTo>
                <a:lnTo>
                  <a:pt x="4171247" y="4356393"/>
                </a:lnTo>
                <a:lnTo>
                  <a:pt x="0" y="4356393"/>
                </a:lnTo>
                <a:lnTo>
                  <a:pt x="0" y="0"/>
                </a:lnTo>
                <a:close/>
              </a:path>
            </a:pathLst>
          </a:custGeom>
          <a:blipFill>
            <a:blip r:embed="rId9"/>
            <a:stretch>
              <a:fillRect/>
            </a:stretch>
          </a:blipFill>
          <a:ln cap="sq">
            <a:noFill/>
            <a:prstDash val="solid"/>
            <a:miter/>
          </a:ln>
        </p:spPr>
      </p:sp>
      <p:sp>
        <p:nvSpPr>
          <p:cNvPr id="8" name="TextBox 8"/>
          <p:cNvSpPr txBox="1"/>
          <p:nvPr/>
        </p:nvSpPr>
        <p:spPr>
          <a:xfrm>
            <a:off x="928277" y="3619500"/>
            <a:ext cx="6005923" cy="5000728"/>
          </a:xfrm>
          <a:prstGeom prst="rect">
            <a:avLst/>
          </a:prstGeom>
        </p:spPr>
        <p:txBody>
          <a:bodyPr lIns="0" tIns="0" rIns="0" bIns="0" rtlCol="0" anchor="t">
            <a:spAutoFit/>
          </a:bodyPr>
          <a:lstStyle/>
          <a:p>
            <a:pPr marL="285750" lvl="1" indent="-285750" algn="just">
              <a:lnSpc>
                <a:spcPct val="150000"/>
              </a:lnSpc>
              <a:spcBef>
                <a:spcPct val="0"/>
              </a:spcBef>
              <a:buFont typeface="Wingdings" panose="05000000000000000000" pitchFamily="2" charset="2"/>
              <a:buChar char="Ø"/>
            </a:pPr>
            <a:r>
              <a:rPr lang="en-US" sz="2200" b="1" u="none" strike="noStrike" dirty="0">
                <a:solidFill>
                  <a:srgbClr val="000000"/>
                </a:solidFill>
                <a:latin typeface="Futura Medium"/>
                <a:ea typeface="Futura Medium"/>
                <a:cs typeface="Futura Medium"/>
                <a:sym typeface="Futura Medium"/>
              </a:rPr>
              <a:t>High-resolution imagery and atmospheric measurements from weather satellites and remote sensing systems.</a:t>
            </a:r>
          </a:p>
          <a:p>
            <a:pPr marL="285750" lvl="1" indent="-285750" algn="just">
              <a:lnSpc>
                <a:spcPct val="150000"/>
              </a:lnSpc>
              <a:spcBef>
                <a:spcPct val="0"/>
              </a:spcBef>
              <a:buFont typeface="Wingdings" panose="05000000000000000000" pitchFamily="2" charset="2"/>
              <a:buChar char="Ø"/>
            </a:pPr>
            <a:endParaRPr lang="en-US" sz="2200" b="1" dirty="0">
              <a:solidFill>
                <a:srgbClr val="000000"/>
              </a:solidFill>
              <a:latin typeface="Futura Medium"/>
              <a:ea typeface="Futura Medium"/>
              <a:cs typeface="Futura Medium"/>
              <a:sym typeface="Futura Medium"/>
            </a:endParaRPr>
          </a:p>
          <a:p>
            <a:pPr marL="285750" lvl="1" indent="-285750" algn="just">
              <a:lnSpc>
                <a:spcPct val="150000"/>
              </a:lnSpc>
              <a:spcBef>
                <a:spcPct val="0"/>
              </a:spcBef>
              <a:buFont typeface="Wingdings" panose="05000000000000000000" pitchFamily="2" charset="2"/>
              <a:buChar char="Ø"/>
            </a:pPr>
            <a:r>
              <a:rPr lang="en-US" sz="2200" b="1" u="none" strike="noStrike" dirty="0">
                <a:solidFill>
                  <a:srgbClr val="000000"/>
                </a:solidFill>
                <a:latin typeface="Futura Medium"/>
                <a:ea typeface="Futura Medium"/>
                <a:cs typeface="Futura Medium"/>
                <a:sym typeface="Futura Medium"/>
              </a:rPr>
              <a:t>Temperature, humidity, and pressure readings from meteorological s</a:t>
            </a:r>
            <a:r>
              <a:rPr lang="en-US" sz="2200" b="1" dirty="0">
                <a:solidFill>
                  <a:srgbClr val="000000"/>
                </a:solidFill>
                <a:latin typeface="Futura Medium"/>
                <a:ea typeface="Futura Medium"/>
                <a:cs typeface="Futura Medium"/>
                <a:sym typeface="Futura Medium"/>
              </a:rPr>
              <a:t>tations and automated weather systems.</a:t>
            </a:r>
          </a:p>
          <a:p>
            <a:pPr marL="285750" lvl="1" indent="-285750" algn="just">
              <a:lnSpc>
                <a:spcPct val="150000"/>
              </a:lnSpc>
              <a:spcBef>
                <a:spcPct val="0"/>
              </a:spcBef>
              <a:buFont typeface="Wingdings" panose="05000000000000000000" pitchFamily="2" charset="2"/>
              <a:buChar char="Ø"/>
            </a:pPr>
            <a:endParaRPr lang="en-US" sz="2200" b="1" u="none" strike="noStrike" dirty="0">
              <a:solidFill>
                <a:srgbClr val="000000"/>
              </a:solidFill>
              <a:latin typeface="Futura Medium"/>
              <a:ea typeface="Futura Medium"/>
              <a:cs typeface="Futura Medium"/>
              <a:sym typeface="Futura Medium"/>
            </a:endParaRPr>
          </a:p>
          <a:p>
            <a:pPr marL="285750" lvl="1" indent="-285750" algn="just">
              <a:lnSpc>
                <a:spcPct val="150000"/>
              </a:lnSpc>
              <a:spcBef>
                <a:spcPct val="0"/>
              </a:spcBef>
              <a:buFont typeface="Wingdings" panose="05000000000000000000" pitchFamily="2" charset="2"/>
              <a:buChar char="Ø"/>
            </a:pPr>
            <a:r>
              <a:rPr lang="en-US" sz="2200" b="1" dirty="0">
                <a:solidFill>
                  <a:srgbClr val="000000"/>
                </a:solidFill>
                <a:latin typeface="Futura Medium"/>
                <a:ea typeface="Futura Medium"/>
                <a:cs typeface="Futura Medium"/>
                <a:sym typeface="Futura Medium"/>
              </a:rPr>
              <a:t>Long-term climate records and past weather patterns for model training and validation.</a:t>
            </a:r>
            <a:endParaRPr lang="en-US" sz="2200" b="1" u="none" strike="noStrike" dirty="0">
              <a:solidFill>
                <a:srgbClr val="000000"/>
              </a:solidFill>
              <a:latin typeface="Futura Medium"/>
              <a:ea typeface="Futura Medium"/>
              <a:cs typeface="Futura Medium"/>
              <a:sym typeface="Futura Medium"/>
            </a:endParaRPr>
          </a:p>
        </p:txBody>
      </p:sp>
      <p:sp>
        <p:nvSpPr>
          <p:cNvPr id="9" name="TextBox 9"/>
          <p:cNvSpPr txBox="1"/>
          <p:nvPr/>
        </p:nvSpPr>
        <p:spPr>
          <a:xfrm>
            <a:off x="10396584" y="4089883"/>
            <a:ext cx="3492497" cy="423193"/>
          </a:xfrm>
          <a:prstGeom prst="rect">
            <a:avLst/>
          </a:prstGeom>
        </p:spPr>
        <p:txBody>
          <a:bodyPr lIns="0" tIns="0" rIns="0" bIns="0" rtlCol="0" anchor="t">
            <a:spAutoFit/>
          </a:bodyPr>
          <a:lstStyle/>
          <a:p>
            <a:pPr marL="0" lvl="0" indent="0" algn="ctr">
              <a:lnSpc>
                <a:spcPts val="3337"/>
              </a:lnSpc>
              <a:spcBef>
                <a:spcPct val="0"/>
              </a:spcBef>
            </a:pPr>
            <a:r>
              <a:rPr lang="en-US" sz="3148" b="1" dirty="0">
                <a:solidFill>
                  <a:schemeClr val="accent4">
                    <a:lumMod val="75000"/>
                  </a:schemeClr>
                </a:solidFill>
                <a:latin typeface="Futura Bold"/>
                <a:ea typeface="Futura Bold"/>
                <a:cs typeface="Futura Bold"/>
                <a:sym typeface="Futura Bold"/>
              </a:rPr>
              <a:t>Satellite Data</a:t>
            </a:r>
            <a:endParaRPr lang="en-US" sz="3148" b="1" u="none" strike="noStrike" dirty="0">
              <a:solidFill>
                <a:schemeClr val="accent4">
                  <a:lumMod val="75000"/>
                </a:schemeClr>
              </a:solidFill>
              <a:latin typeface="Futura Bold"/>
              <a:ea typeface="Futura Bold"/>
              <a:cs typeface="Futura Bold"/>
              <a:sym typeface="Futura Bold"/>
            </a:endParaRPr>
          </a:p>
        </p:txBody>
      </p:sp>
      <p:sp>
        <p:nvSpPr>
          <p:cNvPr id="10" name="TextBox 10"/>
          <p:cNvSpPr txBox="1"/>
          <p:nvPr/>
        </p:nvSpPr>
        <p:spPr>
          <a:xfrm>
            <a:off x="8635749" y="7570003"/>
            <a:ext cx="3321671" cy="423193"/>
          </a:xfrm>
          <a:prstGeom prst="rect">
            <a:avLst/>
          </a:prstGeom>
        </p:spPr>
        <p:txBody>
          <a:bodyPr lIns="0" tIns="0" rIns="0" bIns="0" rtlCol="0" anchor="t">
            <a:spAutoFit/>
          </a:bodyPr>
          <a:lstStyle/>
          <a:p>
            <a:pPr marL="0" lvl="0" indent="0" algn="ctr">
              <a:lnSpc>
                <a:spcPts val="3337"/>
              </a:lnSpc>
              <a:spcBef>
                <a:spcPct val="0"/>
              </a:spcBef>
            </a:pPr>
            <a:r>
              <a:rPr lang="en-US" sz="3148" b="1" u="none" strike="noStrike" dirty="0">
                <a:solidFill>
                  <a:schemeClr val="accent4">
                    <a:lumMod val="75000"/>
                  </a:schemeClr>
                </a:solidFill>
                <a:latin typeface="Futura Bold"/>
                <a:ea typeface="Futura Bold"/>
                <a:cs typeface="Futura Bold"/>
                <a:sym typeface="Futura Bold"/>
              </a:rPr>
              <a:t>Historical Archives</a:t>
            </a:r>
          </a:p>
        </p:txBody>
      </p:sp>
      <p:sp>
        <p:nvSpPr>
          <p:cNvPr id="11" name="TextBox 11"/>
          <p:cNvSpPr txBox="1"/>
          <p:nvPr/>
        </p:nvSpPr>
        <p:spPr>
          <a:xfrm>
            <a:off x="12612928" y="7570003"/>
            <a:ext cx="2752251" cy="423193"/>
          </a:xfrm>
          <a:prstGeom prst="rect">
            <a:avLst/>
          </a:prstGeom>
        </p:spPr>
        <p:txBody>
          <a:bodyPr lIns="0" tIns="0" rIns="0" bIns="0" rtlCol="0" anchor="t">
            <a:spAutoFit/>
          </a:bodyPr>
          <a:lstStyle/>
          <a:p>
            <a:pPr marL="0" lvl="0" indent="0" algn="ctr">
              <a:lnSpc>
                <a:spcPts val="3337"/>
              </a:lnSpc>
              <a:spcBef>
                <a:spcPct val="0"/>
              </a:spcBef>
            </a:pPr>
            <a:r>
              <a:rPr lang="en-US" sz="3148" b="1" u="none" strike="noStrike" dirty="0">
                <a:solidFill>
                  <a:schemeClr val="accent4">
                    <a:lumMod val="75000"/>
                  </a:schemeClr>
                </a:solidFill>
                <a:latin typeface="Futura Bold"/>
                <a:ea typeface="Futura Bold"/>
                <a:cs typeface="Futura Bold"/>
                <a:sym typeface="Futura Bold"/>
              </a:rPr>
              <a:t>Ground Sensors</a:t>
            </a:r>
          </a:p>
        </p:txBody>
      </p:sp>
      <p:pic>
        <p:nvPicPr>
          <p:cNvPr id="18" name="Picture 17">
            <a:extLst>
              <a:ext uri="{FF2B5EF4-FFF2-40B4-BE49-F238E27FC236}">
                <a16:creationId xmlns:a16="http://schemas.microsoft.com/office/drawing/2014/main" id="{B54352CD-7678-BA0C-F5F3-590EAE76EB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92405" y="4716064"/>
            <a:ext cx="1990195" cy="1494236"/>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divo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81838" y="-2354051"/>
            <a:ext cx="8354924" cy="8229600"/>
          </a:xfrm>
          <a:custGeom>
            <a:avLst/>
            <a:gdLst/>
            <a:ahLst/>
            <a:cxnLst/>
            <a:rect l="l" t="t" r="r" b="b"/>
            <a:pathLst>
              <a:path w="8354924" h="8229600">
                <a:moveTo>
                  <a:pt x="0" y="0"/>
                </a:moveTo>
                <a:lnTo>
                  <a:pt x="8354924" y="0"/>
                </a:lnTo>
                <a:lnTo>
                  <a:pt x="8354924" y="8229600"/>
                </a:lnTo>
                <a:lnTo>
                  <a:pt x="0" y="8229600"/>
                </a:lnTo>
                <a:lnTo>
                  <a:pt x="0" y="0"/>
                </a:lnTo>
                <a:close/>
              </a:path>
            </a:pathLst>
          </a:custGeom>
          <a:blipFill>
            <a:blip r:embed="rId2"/>
            <a:stretch>
              <a:fillRect/>
            </a:stretch>
          </a:blipFill>
          <a:ln cap="sq">
            <a:noFill/>
            <a:prstDash val="solid"/>
            <a:miter/>
          </a:ln>
        </p:spPr>
      </p:sp>
      <p:sp>
        <p:nvSpPr>
          <p:cNvPr id="3" name="Freeform 3"/>
          <p:cNvSpPr/>
          <p:nvPr/>
        </p:nvSpPr>
        <p:spPr>
          <a:xfrm>
            <a:off x="12702392" y="2462681"/>
            <a:ext cx="4868665" cy="4862579"/>
          </a:xfrm>
          <a:custGeom>
            <a:avLst/>
            <a:gdLst/>
            <a:ahLst/>
            <a:cxnLst/>
            <a:rect l="l" t="t" r="r" b="b"/>
            <a:pathLst>
              <a:path w="4868665" h="4862579">
                <a:moveTo>
                  <a:pt x="0" y="0"/>
                </a:moveTo>
                <a:lnTo>
                  <a:pt x="4868664" y="0"/>
                </a:lnTo>
                <a:lnTo>
                  <a:pt x="4868664" y="4862578"/>
                </a:lnTo>
                <a:lnTo>
                  <a:pt x="0" y="4862578"/>
                </a:lnTo>
                <a:lnTo>
                  <a:pt x="0" y="0"/>
                </a:lnTo>
                <a:close/>
              </a:path>
            </a:pathLst>
          </a:custGeom>
          <a:blipFill>
            <a:blip r:embed="rId3"/>
            <a:stretch>
              <a:fillRect/>
            </a:stretch>
          </a:blipFill>
        </p:spPr>
      </p:sp>
      <p:sp>
        <p:nvSpPr>
          <p:cNvPr id="4" name="Freeform 4"/>
          <p:cNvSpPr/>
          <p:nvPr/>
        </p:nvSpPr>
        <p:spPr>
          <a:xfrm>
            <a:off x="6709777" y="2462681"/>
            <a:ext cx="4868665" cy="4862579"/>
          </a:xfrm>
          <a:custGeom>
            <a:avLst/>
            <a:gdLst/>
            <a:ahLst/>
            <a:cxnLst/>
            <a:rect l="l" t="t" r="r" b="b"/>
            <a:pathLst>
              <a:path w="4868665" h="4862579">
                <a:moveTo>
                  <a:pt x="0" y="0"/>
                </a:moveTo>
                <a:lnTo>
                  <a:pt x="4868665" y="0"/>
                </a:lnTo>
                <a:lnTo>
                  <a:pt x="4868665" y="4862578"/>
                </a:lnTo>
                <a:lnTo>
                  <a:pt x="0" y="4862578"/>
                </a:lnTo>
                <a:lnTo>
                  <a:pt x="0" y="0"/>
                </a:lnTo>
                <a:close/>
              </a:path>
            </a:pathLst>
          </a:custGeom>
          <a:blipFill>
            <a:blip r:embed="rId3"/>
            <a:stretch>
              <a:fillRect/>
            </a:stretch>
          </a:blipFill>
        </p:spPr>
      </p:sp>
      <p:sp>
        <p:nvSpPr>
          <p:cNvPr id="5" name="Freeform 5"/>
          <p:cNvSpPr/>
          <p:nvPr/>
        </p:nvSpPr>
        <p:spPr>
          <a:xfrm>
            <a:off x="716944" y="2462681"/>
            <a:ext cx="4868665" cy="4862579"/>
          </a:xfrm>
          <a:custGeom>
            <a:avLst/>
            <a:gdLst/>
            <a:ahLst/>
            <a:cxnLst/>
            <a:rect l="l" t="t" r="r" b="b"/>
            <a:pathLst>
              <a:path w="4868665" h="4862579">
                <a:moveTo>
                  <a:pt x="0" y="0"/>
                </a:moveTo>
                <a:lnTo>
                  <a:pt x="4868664" y="0"/>
                </a:lnTo>
                <a:lnTo>
                  <a:pt x="4868664" y="4862578"/>
                </a:lnTo>
                <a:lnTo>
                  <a:pt x="0" y="4862578"/>
                </a:lnTo>
                <a:lnTo>
                  <a:pt x="0" y="0"/>
                </a:lnTo>
                <a:close/>
              </a:path>
            </a:pathLst>
          </a:custGeom>
          <a:blipFill>
            <a:blip r:embed="rId3"/>
            <a:stretch>
              <a:fillRect/>
            </a:stretch>
          </a:blipFill>
        </p:spPr>
      </p:sp>
      <p:sp>
        <p:nvSpPr>
          <p:cNvPr id="6" name="Freeform 6"/>
          <p:cNvSpPr/>
          <p:nvPr/>
        </p:nvSpPr>
        <p:spPr>
          <a:xfrm>
            <a:off x="8446766" y="4150111"/>
            <a:ext cx="1375418" cy="1546994"/>
          </a:xfrm>
          <a:custGeom>
            <a:avLst/>
            <a:gdLst/>
            <a:ahLst/>
            <a:cxnLst/>
            <a:rect l="l" t="t" r="r" b="b"/>
            <a:pathLst>
              <a:path w="1375418" h="1546994">
                <a:moveTo>
                  <a:pt x="0" y="0"/>
                </a:moveTo>
                <a:lnTo>
                  <a:pt x="1375418" y="0"/>
                </a:lnTo>
                <a:lnTo>
                  <a:pt x="1375418" y="1546994"/>
                </a:lnTo>
                <a:lnTo>
                  <a:pt x="0" y="154699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7" name="TextBox 7"/>
          <p:cNvSpPr txBox="1"/>
          <p:nvPr/>
        </p:nvSpPr>
        <p:spPr>
          <a:xfrm>
            <a:off x="965316" y="7482674"/>
            <a:ext cx="4371919" cy="519373"/>
          </a:xfrm>
          <a:prstGeom prst="rect">
            <a:avLst/>
          </a:prstGeom>
        </p:spPr>
        <p:txBody>
          <a:bodyPr lIns="0" tIns="0" rIns="0" bIns="0" rtlCol="0" anchor="t">
            <a:spAutoFit/>
          </a:bodyPr>
          <a:lstStyle/>
          <a:p>
            <a:pPr marL="0" lvl="1" indent="0" algn="ctr">
              <a:lnSpc>
                <a:spcPts val="4710"/>
              </a:lnSpc>
            </a:pPr>
            <a:r>
              <a:rPr lang="en-US" sz="3000" b="1" dirty="0">
                <a:solidFill>
                  <a:schemeClr val="accent4">
                    <a:lumMod val="75000"/>
                  </a:schemeClr>
                </a:solidFill>
                <a:latin typeface="Futura Bold"/>
                <a:ea typeface="Futura Bold"/>
                <a:cs typeface="Futura Bold"/>
                <a:sym typeface="Futura Bold"/>
              </a:rPr>
              <a:t>ECMWF AIFS</a:t>
            </a:r>
          </a:p>
        </p:txBody>
      </p:sp>
      <p:sp>
        <p:nvSpPr>
          <p:cNvPr id="8" name="TextBox 8"/>
          <p:cNvSpPr txBox="1"/>
          <p:nvPr/>
        </p:nvSpPr>
        <p:spPr>
          <a:xfrm>
            <a:off x="6958040" y="7482674"/>
            <a:ext cx="4371919" cy="519373"/>
          </a:xfrm>
          <a:prstGeom prst="rect">
            <a:avLst/>
          </a:prstGeom>
        </p:spPr>
        <p:txBody>
          <a:bodyPr lIns="0" tIns="0" rIns="0" bIns="0" rtlCol="0" anchor="t">
            <a:spAutoFit/>
          </a:bodyPr>
          <a:lstStyle/>
          <a:p>
            <a:pPr marL="0" lvl="1" indent="0" algn="ctr">
              <a:lnSpc>
                <a:spcPts val="4710"/>
              </a:lnSpc>
            </a:pPr>
            <a:r>
              <a:rPr lang="en-US" sz="3000" b="1" dirty="0">
                <a:solidFill>
                  <a:schemeClr val="accent4">
                    <a:lumMod val="75000"/>
                  </a:schemeClr>
                </a:solidFill>
                <a:latin typeface="Futura Bold"/>
                <a:ea typeface="Futura Bold"/>
                <a:cs typeface="Futura Bold"/>
                <a:sym typeface="Futura Bold"/>
              </a:rPr>
              <a:t>Google </a:t>
            </a:r>
            <a:r>
              <a:rPr lang="en-US" sz="3000" b="1" dirty="0" err="1">
                <a:solidFill>
                  <a:schemeClr val="accent4">
                    <a:lumMod val="75000"/>
                  </a:schemeClr>
                </a:solidFill>
                <a:latin typeface="Futura Bold"/>
                <a:ea typeface="Futura Bold"/>
                <a:cs typeface="Futura Bold"/>
                <a:sym typeface="Futura Bold"/>
              </a:rPr>
              <a:t>GenCast</a:t>
            </a:r>
            <a:endParaRPr lang="en-US" sz="3000" b="1" dirty="0">
              <a:solidFill>
                <a:schemeClr val="accent4">
                  <a:lumMod val="75000"/>
                </a:schemeClr>
              </a:solidFill>
              <a:latin typeface="Futura Bold"/>
              <a:ea typeface="Futura Bold"/>
              <a:cs typeface="Futura Bold"/>
              <a:sym typeface="Futura Bold"/>
            </a:endParaRPr>
          </a:p>
        </p:txBody>
      </p:sp>
      <p:sp>
        <p:nvSpPr>
          <p:cNvPr id="9" name="TextBox 9"/>
          <p:cNvSpPr txBox="1"/>
          <p:nvPr/>
        </p:nvSpPr>
        <p:spPr>
          <a:xfrm>
            <a:off x="13001681" y="7482674"/>
            <a:ext cx="4371919" cy="519373"/>
          </a:xfrm>
          <a:prstGeom prst="rect">
            <a:avLst/>
          </a:prstGeom>
        </p:spPr>
        <p:txBody>
          <a:bodyPr lIns="0" tIns="0" rIns="0" bIns="0" rtlCol="0" anchor="t">
            <a:spAutoFit/>
          </a:bodyPr>
          <a:lstStyle/>
          <a:p>
            <a:pPr marL="0" lvl="1" indent="0" algn="ctr">
              <a:lnSpc>
                <a:spcPts val="4710"/>
              </a:lnSpc>
            </a:pPr>
            <a:r>
              <a:rPr lang="en-US" sz="3000" b="1" dirty="0">
                <a:solidFill>
                  <a:schemeClr val="accent4">
                    <a:lumMod val="75000"/>
                  </a:schemeClr>
                </a:solidFill>
                <a:latin typeface="Futura Bold"/>
                <a:ea typeface="Futura Bold"/>
                <a:cs typeface="Futura Bold"/>
                <a:sym typeface="Futura Bold"/>
              </a:rPr>
              <a:t>Pangu Weather</a:t>
            </a:r>
          </a:p>
        </p:txBody>
      </p:sp>
      <p:sp>
        <p:nvSpPr>
          <p:cNvPr id="10" name="TextBox 10"/>
          <p:cNvSpPr txBox="1"/>
          <p:nvPr/>
        </p:nvSpPr>
        <p:spPr>
          <a:xfrm>
            <a:off x="2554537" y="266700"/>
            <a:ext cx="12914063" cy="1493999"/>
          </a:xfrm>
          <a:prstGeom prst="rect">
            <a:avLst/>
          </a:prstGeom>
          <a:effectLst>
            <a:outerShdw blurRad="50800" dist="38100" dir="5400000" algn="t" rotWithShape="0">
              <a:prstClr val="black">
                <a:alpha val="40000"/>
              </a:prstClr>
            </a:outerShdw>
            <a:reflection blurRad="6350" stA="50000" endA="300" endPos="55500" dist="50800" dir="5400000" sy="-100000" algn="bl" rotWithShape="0"/>
            <a:softEdge rad="635000"/>
          </a:effectLst>
          <a:scene3d>
            <a:camera prst="orthographicFront"/>
            <a:lightRig rig="threePt" dir="t"/>
          </a:scene3d>
          <a:sp3d>
            <a:bevelT w="139700" h="139700" prst="divot"/>
          </a:sp3d>
        </p:spPr>
        <p:txBody>
          <a:bodyPr lIns="0" tIns="0" rIns="0" bIns="0" rtlCol="0" anchor="t">
            <a:spAutoFit/>
          </a:bodyPr>
          <a:lstStyle/>
          <a:p>
            <a:pPr marL="0" lvl="0" indent="0" algn="ctr">
              <a:lnSpc>
                <a:spcPts val="13398"/>
              </a:lnSpc>
              <a:spcBef>
                <a:spcPct val="0"/>
              </a:spcBef>
            </a:pPr>
            <a:r>
              <a:rPr lang="en-US" sz="8000" b="1" dirty="0">
                <a:solidFill>
                  <a:schemeClr val="accent4">
                    <a:lumMod val="75000"/>
                  </a:schemeClr>
                </a:solidFill>
                <a:latin typeface="Cosmic Octo Medium"/>
                <a:ea typeface="Cosmic Octo Medium"/>
                <a:cs typeface="Cosmic Octo Medium"/>
                <a:sym typeface="Cosmic Octo Medium"/>
              </a:rPr>
              <a:t>KEY AI SYSTEMS</a:t>
            </a:r>
            <a:endParaRPr lang="en-US" sz="8000" b="1" u="none" strike="noStrike" dirty="0">
              <a:solidFill>
                <a:schemeClr val="accent4">
                  <a:lumMod val="75000"/>
                </a:schemeClr>
              </a:solidFill>
              <a:latin typeface="Cosmic Octo Medium"/>
              <a:ea typeface="Cosmic Octo Medium"/>
              <a:cs typeface="Cosmic Octo Medium"/>
              <a:sym typeface="Cosmic Octo Medium"/>
            </a:endParaRPr>
          </a:p>
        </p:txBody>
      </p:sp>
      <p:sp>
        <p:nvSpPr>
          <p:cNvPr id="11" name="Freeform 11"/>
          <p:cNvSpPr/>
          <p:nvPr/>
        </p:nvSpPr>
        <p:spPr>
          <a:xfrm>
            <a:off x="14396815" y="4045741"/>
            <a:ext cx="1479817" cy="1498894"/>
          </a:xfrm>
          <a:custGeom>
            <a:avLst/>
            <a:gdLst/>
            <a:ahLst/>
            <a:cxnLst/>
            <a:rect l="l" t="t" r="r" b="b"/>
            <a:pathLst>
              <a:path w="1479817" h="1498894">
                <a:moveTo>
                  <a:pt x="0" y="0"/>
                </a:moveTo>
                <a:lnTo>
                  <a:pt x="1479818" y="0"/>
                </a:lnTo>
                <a:lnTo>
                  <a:pt x="1479818" y="1498895"/>
                </a:lnTo>
                <a:lnTo>
                  <a:pt x="0" y="149889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2" name="Freeform 12"/>
          <p:cNvSpPr/>
          <p:nvPr/>
        </p:nvSpPr>
        <p:spPr>
          <a:xfrm>
            <a:off x="-4655047" y="3798404"/>
            <a:ext cx="8354924" cy="8229600"/>
          </a:xfrm>
          <a:custGeom>
            <a:avLst/>
            <a:gdLst/>
            <a:ahLst/>
            <a:cxnLst/>
            <a:rect l="l" t="t" r="r" b="b"/>
            <a:pathLst>
              <a:path w="8354924" h="8229600">
                <a:moveTo>
                  <a:pt x="0" y="0"/>
                </a:moveTo>
                <a:lnTo>
                  <a:pt x="8354924" y="0"/>
                </a:lnTo>
                <a:lnTo>
                  <a:pt x="8354924" y="8229600"/>
                </a:lnTo>
                <a:lnTo>
                  <a:pt x="0" y="8229600"/>
                </a:lnTo>
                <a:lnTo>
                  <a:pt x="0" y="0"/>
                </a:lnTo>
                <a:close/>
              </a:path>
            </a:pathLst>
          </a:custGeom>
          <a:blipFill>
            <a:blip r:embed="rId2"/>
            <a:stretch>
              <a:fillRect/>
            </a:stretch>
          </a:blipFill>
          <a:ln cap="sq">
            <a:noFill/>
            <a:prstDash val="solid"/>
            <a:miter/>
          </a:ln>
        </p:spPr>
      </p:sp>
      <p:sp>
        <p:nvSpPr>
          <p:cNvPr id="13" name="Freeform 13"/>
          <p:cNvSpPr/>
          <p:nvPr/>
        </p:nvSpPr>
        <p:spPr>
          <a:xfrm>
            <a:off x="2454781" y="3854698"/>
            <a:ext cx="1392990" cy="1832881"/>
          </a:xfrm>
          <a:custGeom>
            <a:avLst/>
            <a:gdLst/>
            <a:ahLst/>
            <a:cxnLst/>
            <a:rect l="l" t="t" r="r" b="b"/>
            <a:pathLst>
              <a:path w="1392990" h="1832881">
                <a:moveTo>
                  <a:pt x="0" y="0"/>
                </a:moveTo>
                <a:lnTo>
                  <a:pt x="1392990" y="0"/>
                </a:lnTo>
                <a:lnTo>
                  <a:pt x="1392990" y="1832882"/>
                </a:lnTo>
                <a:lnTo>
                  <a:pt x="0" y="183288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4" name="TextBox 14"/>
          <p:cNvSpPr txBox="1"/>
          <p:nvPr/>
        </p:nvSpPr>
        <p:spPr>
          <a:xfrm>
            <a:off x="1532430" y="8200161"/>
            <a:ext cx="3237692" cy="1180131"/>
          </a:xfrm>
          <a:prstGeom prst="rect">
            <a:avLst/>
          </a:prstGeom>
        </p:spPr>
        <p:txBody>
          <a:bodyPr lIns="0" tIns="0" rIns="0" bIns="0" rtlCol="0" anchor="t">
            <a:spAutoFit/>
          </a:bodyPr>
          <a:lstStyle/>
          <a:p>
            <a:pPr marL="0" lvl="1" indent="0" algn="ctr">
              <a:lnSpc>
                <a:spcPts val="3174"/>
              </a:lnSpc>
            </a:pPr>
            <a:r>
              <a:rPr lang="en-US" sz="2000" b="1" dirty="0">
                <a:solidFill>
                  <a:srgbClr val="000000"/>
                </a:solidFill>
                <a:latin typeface="Futura Medium"/>
                <a:ea typeface="Futura Medium"/>
                <a:cs typeface="Futura Medium"/>
                <a:sym typeface="Futura Medium"/>
              </a:rPr>
              <a:t>First operational AI weather forecasting system. Global coverage.</a:t>
            </a:r>
          </a:p>
        </p:txBody>
      </p:sp>
      <p:sp>
        <p:nvSpPr>
          <p:cNvPr id="15" name="TextBox 15"/>
          <p:cNvSpPr txBox="1"/>
          <p:nvPr/>
        </p:nvSpPr>
        <p:spPr>
          <a:xfrm>
            <a:off x="7525263" y="8200161"/>
            <a:ext cx="3237692" cy="1180131"/>
          </a:xfrm>
          <a:prstGeom prst="rect">
            <a:avLst/>
          </a:prstGeom>
        </p:spPr>
        <p:txBody>
          <a:bodyPr lIns="0" tIns="0" rIns="0" bIns="0" rtlCol="0" anchor="t">
            <a:spAutoFit/>
          </a:bodyPr>
          <a:lstStyle/>
          <a:p>
            <a:pPr marL="0" lvl="1" indent="0" algn="ctr">
              <a:lnSpc>
                <a:spcPts val="3174"/>
              </a:lnSpc>
            </a:pPr>
            <a:r>
              <a:rPr lang="en-US" sz="2300" b="1" dirty="0">
                <a:solidFill>
                  <a:srgbClr val="000000"/>
                </a:solidFill>
                <a:latin typeface="Futura Medium"/>
                <a:ea typeface="Futura Medium"/>
                <a:cs typeface="Futura Medium"/>
                <a:sym typeface="Futura Medium"/>
              </a:rPr>
              <a:t>15-day forecast capability. Ensemble prediction system.</a:t>
            </a:r>
          </a:p>
        </p:txBody>
      </p:sp>
      <p:sp>
        <p:nvSpPr>
          <p:cNvPr id="16" name="TextBox 16"/>
          <p:cNvSpPr txBox="1"/>
          <p:nvPr/>
        </p:nvSpPr>
        <p:spPr>
          <a:xfrm>
            <a:off x="13602508" y="8200161"/>
            <a:ext cx="3237692" cy="1180131"/>
          </a:xfrm>
          <a:prstGeom prst="rect">
            <a:avLst/>
          </a:prstGeom>
        </p:spPr>
        <p:txBody>
          <a:bodyPr lIns="0" tIns="0" rIns="0" bIns="0" rtlCol="0" anchor="t">
            <a:spAutoFit/>
          </a:bodyPr>
          <a:lstStyle/>
          <a:p>
            <a:pPr marL="0" lvl="1" indent="0" algn="ctr">
              <a:lnSpc>
                <a:spcPts val="3174"/>
              </a:lnSpc>
            </a:pPr>
            <a:r>
              <a:rPr lang="en-US" sz="2300" b="1" dirty="0">
                <a:solidFill>
                  <a:srgbClr val="000000"/>
                </a:solidFill>
                <a:latin typeface="Futura Medium"/>
                <a:ea typeface="Futura Medium"/>
                <a:cs typeface="Futura Medium"/>
                <a:sym typeface="Futura Medium"/>
              </a:rPr>
              <a:t>Huawei developed  system. Typhoon tracking excellence.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8"/>
          <p:cNvSpPr/>
          <p:nvPr/>
        </p:nvSpPr>
        <p:spPr>
          <a:xfrm>
            <a:off x="5340988" y="1343223"/>
            <a:ext cx="7607355" cy="7597846"/>
          </a:xfrm>
          <a:custGeom>
            <a:avLst/>
            <a:gdLst/>
            <a:ahLst/>
            <a:cxnLst/>
            <a:rect l="l" t="t" r="r" b="b"/>
            <a:pathLst>
              <a:path w="7607355" h="7597846" extrusionOk="0">
                <a:moveTo>
                  <a:pt x="0" y="0"/>
                </a:moveTo>
                <a:lnTo>
                  <a:pt x="7607355" y="0"/>
                </a:lnTo>
                <a:lnTo>
                  <a:pt x="7607355" y="7597846"/>
                </a:lnTo>
                <a:lnTo>
                  <a:pt x="0" y="7597846"/>
                </a:lnTo>
                <a:lnTo>
                  <a:pt x="0" y="0"/>
                </a:lnTo>
                <a:close/>
              </a:path>
            </a:pathLst>
          </a:custGeom>
          <a:blipFill rotWithShape="1">
            <a:blip r:embed="rId3">
              <a:alphaModFix/>
            </a:blip>
            <a:stretch>
              <a:fillRect/>
            </a:stretch>
          </a:blipFill>
          <a:ln>
            <a:noFill/>
          </a:ln>
        </p:spPr>
      </p:sp>
      <p:sp>
        <p:nvSpPr>
          <p:cNvPr id="218" name="Google Shape;218;p18"/>
          <p:cNvSpPr/>
          <p:nvPr/>
        </p:nvSpPr>
        <p:spPr>
          <a:xfrm>
            <a:off x="4885804" y="1573307"/>
            <a:ext cx="2359400" cy="2356451"/>
          </a:xfrm>
          <a:custGeom>
            <a:avLst/>
            <a:gdLst/>
            <a:ahLst/>
            <a:cxnLst/>
            <a:rect l="l" t="t" r="r" b="b"/>
            <a:pathLst>
              <a:path w="2359400" h="2356451" extrusionOk="0">
                <a:moveTo>
                  <a:pt x="0" y="0"/>
                </a:moveTo>
                <a:lnTo>
                  <a:pt x="2359400" y="0"/>
                </a:lnTo>
                <a:lnTo>
                  <a:pt x="2359400" y="2356451"/>
                </a:lnTo>
                <a:lnTo>
                  <a:pt x="0" y="2356451"/>
                </a:lnTo>
                <a:lnTo>
                  <a:pt x="0" y="0"/>
                </a:lnTo>
                <a:close/>
              </a:path>
            </a:pathLst>
          </a:custGeom>
          <a:blipFill rotWithShape="1">
            <a:blip r:embed="rId4">
              <a:alphaModFix/>
            </a:blip>
            <a:stretch>
              <a:fillRect/>
            </a:stretch>
          </a:blipFill>
          <a:ln>
            <a:noFill/>
          </a:ln>
        </p:spPr>
      </p:sp>
      <p:sp>
        <p:nvSpPr>
          <p:cNvPr id="219" name="Google Shape;219;p18"/>
          <p:cNvSpPr/>
          <p:nvPr/>
        </p:nvSpPr>
        <p:spPr>
          <a:xfrm>
            <a:off x="11116459" y="1573307"/>
            <a:ext cx="2359400" cy="2356451"/>
          </a:xfrm>
          <a:custGeom>
            <a:avLst/>
            <a:gdLst/>
            <a:ahLst/>
            <a:cxnLst/>
            <a:rect l="l" t="t" r="r" b="b"/>
            <a:pathLst>
              <a:path w="2359400" h="2356451" extrusionOk="0">
                <a:moveTo>
                  <a:pt x="0" y="0"/>
                </a:moveTo>
                <a:lnTo>
                  <a:pt x="2359400" y="0"/>
                </a:lnTo>
                <a:lnTo>
                  <a:pt x="2359400" y="2356451"/>
                </a:lnTo>
                <a:lnTo>
                  <a:pt x="0" y="2356451"/>
                </a:lnTo>
                <a:lnTo>
                  <a:pt x="0" y="0"/>
                </a:lnTo>
                <a:close/>
              </a:path>
            </a:pathLst>
          </a:custGeom>
          <a:blipFill rotWithShape="1">
            <a:blip r:embed="rId4">
              <a:alphaModFix/>
            </a:blip>
            <a:stretch>
              <a:fillRect/>
            </a:stretch>
          </a:blipFill>
          <a:ln>
            <a:noFill/>
          </a:ln>
        </p:spPr>
      </p:sp>
      <p:sp>
        <p:nvSpPr>
          <p:cNvPr id="220" name="Google Shape;220;p18"/>
          <p:cNvSpPr/>
          <p:nvPr/>
        </p:nvSpPr>
        <p:spPr>
          <a:xfrm>
            <a:off x="4885804" y="6584618"/>
            <a:ext cx="2359400" cy="2356451"/>
          </a:xfrm>
          <a:custGeom>
            <a:avLst/>
            <a:gdLst/>
            <a:ahLst/>
            <a:cxnLst/>
            <a:rect l="l" t="t" r="r" b="b"/>
            <a:pathLst>
              <a:path w="2359400" h="2356451" extrusionOk="0">
                <a:moveTo>
                  <a:pt x="0" y="0"/>
                </a:moveTo>
                <a:lnTo>
                  <a:pt x="2359400" y="0"/>
                </a:lnTo>
                <a:lnTo>
                  <a:pt x="2359400" y="2356451"/>
                </a:lnTo>
                <a:lnTo>
                  <a:pt x="0" y="2356451"/>
                </a:lnTo>
                <a:lnTo>
                  <a:pt x="0" y="0"/>
                </a:lnTo>
                <a:close/>
              </a:path>
            </a:pathLst>
          </a:custGeom>
          <a:blipFill rotWithShape="1">
            <a:blip r:embed="rId4">
              <a:alphaModFix/>
            </a:blip>
            <a:stretch>
              <a:fillRect/>
            </a:stretch>
          </a:blipFill>
          <a:ln>
            <a:noFill/>
          </a:ln>
        </p:spPr>
      </p:sp>
      <p:sp>
        <p:nvSpPr>
          <p:cNvPr id="221" name="Google Shape;221;p18"/>
          <p:cNvSpPr/>
          <p:nvPr/>
        </p:nvSpPr>
        <p:spPr>
          <a:xfrm>
            <a:off x="11116459" y="6584618"/>
            <a:ext cx="2359400" cy="2356451"/>
          </a:xfrm>
          <a:custGeom>
            <a:avLst/>
            <a:gdLst/>
            <a:ahLst/>
            <a:cxnLst/>
            <a:rect l="l" t="t" r="r" b="b"/>
            <a:pathLst>
              <a:path w="2359400" h="2356451" extrusionOk="0">
                <a:moveTo>
                  <a:pt x="0" y="0"/>
                </a:moveTo>
                <a:lnTo>
                  <a:pt x="2359400" y="0"/>
                </a:lnTo>
                <a:lnTo>
                  <a:pt x="2359400" y="2356451"/>
                </a:lnTo>
                <a:lnTo>
                  <a:pt x="0" y="2356451"/>
                </a:lnTo>
                <a:lnTo>
                  <a:pt x="0" y="0"/>
                </a:lnTo>
                <a:close/>
              </a:path>
            </a:pathLst>
          </a:custGeom>
          <a:blipFill rotWithShape="1">
            <a:blip r:embed="rId4">
              <a:alphaModFix/>
            </a:blip>
            <a:stretch>
              <a:fillRect/>
            </a:stretch>
          </a:blipFill>
          <a:ln>
            <a:noFill/>
          </a:ln>
        </p:spPr>
      </p:sp>
      <p:sp>
        <p:nvSpPr>
          <p:cNvPr id="222" name="Google Shape;222;p18"/>
          <p:cNvSpPr/>
          <p:nvPr/>
        </p:nvSpPr>
        <p:spPr>
          <a:xfrm flipH="1">
            <a:off x="-990600" y="5143500"/>
            <a:ext cx="5747895" cy="220823"/>
          </a:xfrm>
          <a:custGeom>
            <a:avLst/>
            <a:gdLst/>
            <a:ahLst/>
            <a:cxnLst/>
            <a:rect l="l" t="t" r="r" b="b"/>
            <a:pathLst>
              <a:path w="4206152" h="220823" extrusionOk="0">
                <a:moveTo>
                  <a:pt x="4206153" y="0"/>
                </a:moveTo>
                <a:lnTo>
                  <a:pt x="0" y="0"/>
                </a:lnTo>
                <a:lnTo>
                  <a:pt x="0" y="220823"/>
                </a:lnTo>
                <a:lnTo>
                  <a:pt x="4206153" y="220823"/>
                </a:lnTo>
                <a:lnTo>
                  <a:pt x="4206153" y="0"/>
                </a:lnTo>
                <a:close/>
              </a:path>
            </a:pathLst>
          </a:custGeom>
          <a:blipFill rotWithShape="1">
            <a:blip r:embed="rId5">
              <a:alphaModFix/>
            </a:blip>
            <a:stretch>
              <a:fillRect/>
            </a:stretch>
          </a:blipFill>
          <a:ln>
            <a:noFill/>
          </a:ln>
        </p:spPr>
      </p:sp>
      <p:sp>
        <p:nvSpPr>
          <p:cNvPr id="223" name="Google Shape;223;p18"/>
          <p:cNvSpPr/>
          <p:nvPr/>
        </p:nvSpPr>
        <p:spPr>
          <a:xfrm flipH="1">
            <a:off x="13630680" y="5143500"/>
            <a:ext cx="5800320" cy="220823"/>
          </a:xfrm>
          <a:custGeom>
            <a:avLst/>
            <a:gdLst/>
            <a:ahLst/>
            <a:cxnLst/>
            <a:rect l="l" t="t" r="r" b="b"/>
            <a:pathLst>
              <a:path w="4206152" h="220823" extrusionOk="0">
                <a:moveTo>
                  <a:pt x="4206152" y="0"/>
                </a:moveTo>
                <a:lnTo>
                  <a:pt x="0" y="0"/>
                </a:lnTo>
                <a:lnTo>
                  <a:pt x="0" y="220823"/>
                </a:lnTo>
                <a:lnTo>
                  <a:pt x="4206152" y="220823"/>
                </a:lnTo>
                <a:lnTo>
                  <a:pt x="4206152" y="0"/>
                </a:lnTo>
                <a:close/>
              </a:path>
            </a:pathLst>
          </a:custGeom>
          <a:blipFill rotWithShape="1">
            <a:blip r:embed="rId5">
              <a:alphaModFix/>
            </a:blip>
            <a:stretch>
              <a:fillRect/>
            </a:stretch>
          </a:blipFill>
          <a:ln>
            <a:noFill/>
          </a:ln>
        </p:spPr>
      </p:sp>
      <p:sp>
        <p:nvSpPr>
          <p:cNvPr id="224" name="Google Shape;224;p18"/>
          <p:cNvSpPr/>
          <p:nvPr/>
        </p:nvSpPr>
        <p:spPr>
          <a:xfrm rot="5400000" flipH="1">
            <a:off x="7041589" y="-1184788"/>
            <a:ext cx="4206152" cy="220823"/>
          </a:xfrm>
          <a:custGeom>
            <a:avLst/>
            <a:gdLst/>
            <a:ahLst/>
            <a:cxnLst/>
            <a:rect l="l" t="t" r="r" b="b"/>
            <a:pathLst>
              <a:path w="4206152" h="220823" extrusionOk="0">
                <a:moveTo>
                  <a:pt x="4206152" y="0"/>
                </a:moveTo>
                <a:lnTo>
                  <a:pt x="0" y="0"/>
                </a:lnTo>
                <a:lnTo>
                  <a:pt x="0" y="220823"/>
                </a:lnTo>
                <a:lnTo>
                  <a:pt x="4206152" y="220823"/>
                </a:lnTo>
                <a:lnTo>
                  <a:pt x="4206152" y="0"/>
                </a:lnTo>
                <a:close/>
              </a:path>
            </a:pathLst>
          </a:custGeom>
          <a:blipFill rotWithShape="1">
            <a:blip r:embed="rId5">
              <a:alphaModFix/>
            </a:blip>
            <a:stretch>
              <a:fillRect/>
            </a:stretch>
          </a:blipFill>
          <a:ln>
            <a:noFill/>
          </a:ln>
        </p:spPr>
      </p:sp>
      <p:sp>
        <p:nvSpPr>
          <p:cNvPr id="225" name="Google Shape;225;p18"/>
          <p:cNvSpPr/>
          <p:nvPr/>
        </p:nvSpPr>
        <p:spPr>
          <a:xfrm rot="5400000" flipH="1">
            <a:off x="7041589" y="11250965"/>
            <a:ext cx="4206152" cy="220823"/>
          </a:xfrm>
          <a:custGeom>
            <a:avLst/>
            <a:gdLst/>
            <a:ahLst/>
            <a:cxnLst/>
            <a:rect l="l" t="t" r="r" b="b"/>
            <a:pathLst>
              <a:path w="4206152" h="220823" extrusionOk="0">
                <a:moveTo>
                  <a:pt x="4206152" y="0"/>
                </a:moveTo>
                <a:lnTo>
                  <a:pt x="0" y="0"/>
                </a:lnTo>
                <a:lnTo>
                  <a:pt x="0" y="220823"/>
                </a:lnTo>
                <a:lnTo>
                  <a:pt x="4206152" y="220823"/>
                </a:lnTo>
                <a:lnTo>
                  <a:pt x="4206152" y="0"/>
                </a:lnTo>
                <a:close/>
              </a:path>
            </a:pathLst>
          </a:custGeom>
          <a:blipFill rotWithShape="1">
            <a:blip r:embed="rId5">
              <a:alphaModFix/>
            </a:blip>
            <a:stretch>
              <a:fillRect/>
            </a:stretch>
          </a:blipFill>
          <a:ln>
            <a:noFill/>
          </a:ln>
        </p:spPr>
      </p:sp>
      <p:sp>
        <p:nvSpPr>
          <p:cNvPr id="226" name="Google Shape;226;p18"/>
          <p:cNvSpPr/>
          <p:nvPr/>
        </p:nvSpPr>
        <p:spPr>
          <a:xfrm>
            <a:off x="8060427" y="3390900"/>
            <a:ext cx="2168477" cy="2168477"/>
          </a:xfrm>
          <a:custGeom>
            <a:avLst/>
            <a:gdLst/>
            <a:ahLst/>
            <a:cxnLst/>
            <a:rect l="l" t="t" r="r" b="b"/>
            <a:pathLst>
              <a:path w="2168477" h="2168477" extrusionOk="0">
                <a:moveTo>
                  <a:pt x="0" y="0"/>
                </a:moveTo>
                <a:lnTo>
                  <a:pt x="2168477" y="0"/>
                </a:lnTo>
                <a:lnTo>
                  <a:pt x="2168477" y="2168477"/>
                </a:lnTo>
                <a:lnTo>
                  <a:pt x="0" y="2168477"/>
                </a:lnTo>
                <a:lnTo>
                  <a:pt x="0" y="0"/>
                </a:lnTo>
                <a:close/>
              </a:path>
            </a:pathLst>
          </a:custGeom>
          <a:blipFill rotWithShape="1">
            <a:blip r:embed="rId6">
              <a:biLevel thresh="75000"/>
              <a:alphaModFix amt="35000"/>
              <a:extLst>
                <a:ext uri="{BEBA8EAE-BF5A-486C-A8C5-ECC9F3942E4B}">
                  <a14:imgProps xmlns:a14="http://schemas.microsoft.com/office/drawing/2010/main">
                    <a14:imgLayer r:embed="rId7">
                      <a14:imgEffect>
                        <a14:artisticChalkSketch/>
                      </a14:imgEffect>
                      <a14:imgEffect>
                        <a14:colorTemperature colorTemp="4700"/>
                      </a14:imgEffect>
                    </a14:imgLayer>
                  </a14:imgProps>
                </a:ext>
              </a:extLst>
            </a:blip>
            <a:stretch>
              <a:fillRect/>
            </a:stretch>
          </a:blipFill>
          <a:ln>
            <a:noFill/>
          </a:ln>
        </p:spPr>
      </p:sp>
      <p:sp>
        <p:nvSpPr>
          <p:cNvPr id="227" name="Google Shape;227;p18"/>
          <p:cNvSpPr txBox="1"/>
          <p:nvPr/>
        </p:nvSpPr>
        <p:spPr>
          <a:xfrm>
            <a:off x="551143" y="1048434"/>
            <a:ext cx="3354910"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i="0" u="none" strike="noStrike" cap="none" dirty="0">
                <a:solidFill>
                  <a:schemeClr val="accent4">
                    <a:lumMod val="75000"/>
                  </a:schemeClr>
                </a:solidFill>
                <a:latin typeface="Futura Bold" panose="020B0604020202020204" charset="0"/>
                <a:ea typeface="Alata"/>
                <a:cs typeface="Alata"/>
                <a:sym typeface="Alata"/>
              </a:rPr>
              <a:t>Data Collection</a:t>
            </a:r>
            <a:endParaRPr b="1" dirty="0">
              <a:solidFill>
                <a:schemeClr val="accent4">
                  <a:lumMod val="75000"/>
                </a:schemeClr>
              </a:solidFill>
              <a:latin typeface="Futura Bold" panose="020B0604020202020204" charset="0"/>
            </a:endParaRPr>
          </a:p>
        </p:txBody>
      </p:sp>
      <p:sp>
        <p:nvSpPr>
          <p:cNvPr id="228" name="Google Shape;228;p18"/>
          <p:cNvSpPr txBox="1"/>
          <p:nvPr/>
        </p:nvSpPr>
        <p:spPr>
          <a:xfrm>
            <a:off x="551143" y="6046773"/>
            <a:ext cx="3354910"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i="0" u="none" strike="noStrike" cap="none" dirty="0">
                <a:solidFill>
                  <a:schemeClr val="accent4">
                    <a:lumMod val="75000"/>
                  </a:schemeClr>
                </a:solidFill>
                <a:latin typeface="Futura Bold" panose="020B0604020202020204" charset="0"/>
                <a:ea typeface="Alata"/>
                <a:cs typeface="Alata"/>
                <a:sym typeface="Alata"/>
              </a:rPr>
              <a:t>ML Algorithms</a:t>
            </a:r>
            <a:endParaRPr b="1" dirty="0">
              <a:solidFill>
                <a:schemeClr val="accent4">
                  <a:lumMod val="75000"/>
                </a:schemeClr>
              </a:solidFill>
              <a:latin typeface="Futura Bold" panose="020B0604020202020204" charset="0"/>
            </a:endParaRPr>
          </a:p>
        </p:txBody>
      </p:sp>
      <p:sp>
        <p:nvSpPr>
          <p:cNvPr id="229" name="Google Shape;229;p18"/>
          <p:cNvSpPr txBox="1"/>
          <p:nvPr/>
        </p:nvSpPr>
        <p:spPr>
          <a:xfrm>
            <a:off x="14456934" y="1048434"/>
            <a:ext cx="3354910" cy="68942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3200" b="1" i="0" u="none" strike="noStrike" cap="none" dirty="0">
                <a:solidFill>
                  <a:schemeClr val="accent4">
                    <a:lumMod val="75000"/>
                  </a:schemeClr>
                </a:solidFill>
                <a:latin typeface="Futura Bold" panose="020B0604020202020204" charset="0"/>
                <a:ea typeface="Alata"/>
                <a:cs typeface="Alata"/>
                <a:sym typeface="Alata"/>
              </a:rPr>
              <a:t>AI Development</a:t>
            </a:r>
            <a:endParaRPr b="1" dirty="0">
              <a:solidFill>
                <a:schemeClr val="accent4">
                  <a:lumMod val="75000"/>
                </a:schemeClr>
              </a:solidFill>
              <a:latin typeface="Futura Bold" panose="020B0604020202020204" charset="0"/>
            </a:endParaRPr>
          </a:p>
        </p:txBody>
      </p:sp>
      <p:sp>
        <p:nvSpPr>
          <p:cNvPr id="230" name="Google Shape;230;p18"/>
          <p:cNvSpPr txBox="1"/>
          <p:nvPr/>
        </p:nvSpPr>
        <p:spPr>
          <a:xfrm>
            <a:off x="14481923" y="6046773"/>
            <a:ext cx="3354910" cy="68942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3200" b="1" i="0" u="none" strike="noStrike" cap="none" dirty="0">
                <a:solidFill>
                  <a:schemeClr val="accent4">
                    <a:lumMod val="75000"/>
                  </a:schemeClr>
                </a:solidFill>
                <a:latin typeface="Futura Bold" panose="020B0604020202020204" charset="0"/>
                <a:ea typeface="Alata"/>
                <a:cs typeface="Alata"/>
                <a:sym typeface="Alata"/>
              </a:rPr>
              <a:t>Culmination</a:t>
            </a:r>
            <a:endParaRPr b="1" dirty="0">
              <a:solidFill>
                <a:schemeClr val="accent4">
                  <a:lumMod val="75000"/>
                </a:schemeClr>
              </a:solidFill>
              <a:latin typeface="Futura Bold" panose="020B0604020202020204" charset="0"/>
            </a:endParaRPr>
          </a:p>
        </p:txBody>
      </p:sp>
      <p:sp>
        <p:nvSpPr>
          <p:cNvPr id="231" name="Google Shape;231;p18"/>
          <p:cNvSpPr txBox="1"/>
          <p:nvPr/>
        </p:nvSpPr>
        <p:spPr>
          <a:xfrm>
            <a:off x="5181600" y="1714500"/>
            <a:ext cx="18819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b="0" i="0" u="none" strike="noStrike" cap="none" dirty="0">
                <a:solidFill>
                  <a:schemeClr val="accent4">
                    <a:lumMod val="75000"/>
                  </a:schemeClr>
                </a:solidFill>
                <a:latin typeface="Alata"/>
                <a:ea typeface="Alata"/>
                <a:cs typeface="Alata"/>
                <a:sym typeface="Alata"/>
              </a:rPr>
              <a:t>I.</a:t>
            </a:r>
            <a:endParaRPr dirty="0">
              <a:solidFill>
                <a:schemeClr val="accent4">
                  <a:lumMod val="75000"/>
                </a:schemeClr>
              </a:solidFill>
            </a:endParaRPr>
          </a:p>
        </p:txBody>
      </p:sp>
      <p:sp>
        <p:nvSpPr>
          <p:cNvPr id="232" name="Google Shape;232;p18"/>
          <p:cNvSpPr txBox="1"/>
          <p:nvPr/>
        </p:nvSpPr>
        <p:spPr>
          <a:xfrm>
            <a:off x="5124504" y="6774701"/>
            <a:ext cx="21207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b="0" i="0" u="none" strike="noStrike" cap="none" dirty="0">
                <a:solidFill>
                  <a:schemeClr val="accent4">
                    <a:lumMod val="75000"/>
                  </a:schemeClr>
                </a:solidFill>
                <a:latin typeface="Alata"/>
                <a:ea typeface="Alata"/>
                <a:cs typeface="Alata"/>
                <a:sym typeface="Alata"/>
              </a:rPr>
              <a:t>II.</a:t>
            </a:r>
            <a:endParaRPr dirty="0">
              <a:solidFill>
                <a:schemeClr val="accent4">
                  <a:lumMod val="75000"/>
                </a:schemeClr>
              </a:solidFill>
            </a:endParaRPr>
          </a:p>
        </p:txBody>
      </p:sp>
      <p:sp>
        <p:nvSpPr>
          <p:cNvPr id="233" name="Google Shape;233;p18"/>
          <p:cNvSpPr txBox="1"/>
          <p:nvPr/>
        </p:nvSpPr>
        <p:spPr>
          <a:xfrm>
            <a:off x="11353800" y="1714500"/>
            <a:ext cx="21207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b="0" i="0" u="none" strike="noStrike" cap="none" dirty="0">
                <a:solidFill>
                  <a:schemeClr val="accent4">
                    <a:lumMod val="75000"/>
                  </a:schemeClr>
                </a:solidFill>
                <a:latin typeface="Alata"/>
                <a:ea typeface="Alata"/>
                <a:cs typeface="Alata"/>
                <a:sym typeface="Alata"/>
              </a:rPr>
              <a:t>III.</a:t>
            </a:r>
            <a:endParaRPr dirty="0">
              <a:solidFill>
                <a:schemeClr val="accent4">
                  <a:lumMod val="75000"/>
                </a:schemeClr>
              </a:solidFill>
            </a:endParaRPr>
          </a:p>
        </p:txBody>
      </p:sp>
      <p:sp>
        <p:nvSpPr>
          <p:cNvPr id="234" name="Google Shape;234;p18"/>
          <p:cNvSpPr txBox="1"/>
          <p:nvPr/>
        </p:nvSpPr>
        <p:spPr>
          <a:xfrm>
            <a:off x="11366700" y="6743700"/>
            <a:ext cx="2120700" cy="1938992"/>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b="0" i="0" u="none" strike="noStrike" cap="none" dirty="0">
                <a:solidFill>
                  <a:schemeClr val="accent4">
                    <a:lumMod val="75000"/>
                  </a:schemeClr>
                </a:solidFill>
                <a:latin typeface="Alata"/>
                <a:ea typeface="Alata"/>
                <a:cs typeface="Alata"/>
                <a:sym typeface="Alata"/>
              </a:rPr>
              <a:t>IV.</a:t>
            </a:r>
            <a:endParaRPr dirty="0">
              <a:solidFill>
                <a:schemeClr val="accent4">
                  <a:lumMod val="75000"/>
                </a:schemeClr>
              </a:solidFill>
            </a:endParaRPr>
          </a:p>
        </p:txBody>
      </p:sp>
      <p:sp>
        <p:nvSpPr>
          <p:cNvPr id="235" name="Google Shape;235;p18"/>
          <p:cNvSpPr txBox="1"/>
          <p:nvPr/>
        </p:nvSpPr>
        <p:spPr>
          <a:xfrm>
            <a:off x="551143" y="2146324"/>
            <a:ext cx="3940500" cy="2601481"/>
          </a:xfrm>
          <a:prstGeom prst="rect">
            <a:avLst/>
          </a:prstGeom>
          <a:noFill/>
          <a:ln>
            <a:noFill/>
          </a:ln>
        </p:spPr>
        <p:txBody>
          <a:bodyPr spcFirstLastPara="1" wrap="square" lIns="0" tIns="0" rIns="0" bIns="0" anchor="t" anchorCtr="0">
            <a:spAutoFit/>
          </a:bodyPr>
          <a:lstStyle/>
          <a:p>
            <a:pPr marL="453392" marR="0" lvl="1" indent="-226696" algn="l" rtl="0">
              <a:lnSpc>
                <a:spcPct val="115000"/>
              </a:lnSpc>
              <a:spcBef>
                <a:spcPts val="0"/>
              </a:spcBef>
              <a:spcAft>
                <a:spcPts val="0"/>
              </a:spcAft>
              <a:buClr>
                <a:srgbClr val="4D4D4D"/>
              </a:buClr>
              <a:buSzPts val="2100"/>
              <a:buFont typeface="Arial"/>
              <a:buChar char="•"/>
            </a:pPr>
            <a:r>
              <a:rPr lang="en-US" sz="2100" b="0" i="0" u="none" strike="noStrike" cap="none" dirty="0">
                <a:solidFill>
                  <a:srgbClr val="4D4D4D"/>
                </a:solidFill>
                <a:latin typeface="Roboto"/>
                <a:ea typeface="Roboto"/>
                <a:cs typeface="Roboto"/>
                <a:sym typeface="Roboto"/>
              </a:rPr>
              <a:t>Gathering satellite and ground sensor data.</a:t>
            </a:r>
            <a:endParaRPr dirty="0"/>
          </a:p>
          <a:p>
            <a:pPr marL="453392" marR="0" lvl="1" indent="-226696" algn="l"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Preprocessing and validating weather datasets.</a:t>
            </a:r>
            <a:endParaRPr lang="en-US" sz="2100" b="0" i="0" u="none" strike="noStrike" cap="none" dirty="0">
              <a:solidFill>
                <a:srgbClr val="4D4D4D"/>
              </a:solidFill>
              <a:latin typeface="Roboto"/>
              <a:ea typeface="Roboto"/>
              <a:cs typeface="Roboto"/>
              <a:sym typeface="Roboto"/>
            </a:endParaRPr>
          </a:p>
          <a:p>
            <a:pPr marL="453392" marR="0" lvl="1" indent="-226696" algn="l"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Sneha searches the backbone, every function flows through her logic.</a:t>
            </a:r>
            <a:endParaRPr dirty="0"/>
          </a:p>
        </p:txBody>
      </p:sp>
      <p:sp>
        <p:nvSpPr>
          <p:cNvPr id="236" name="Google Shape;236;p18"/>
          <p:cNvSpPr txBox="1"/>
          <p:nvPr/>
        </p:nvSpPr>
        <p:spPr>
          <a:xfrm>
            <a:off x="551143" y="7308518"/>
            <a:ext cx="3940500" cy="2601481"/>
          </a:xfrm>
          <a:prstGeom prst="rect">
            <a:avLst/>
          </a:prstGeom>
          <a:noFill/>
          <a:ln>
            <a:noFill/>
          </a:ln>
        </p:spPr>
        <p:txBody>
          <a:bodyPr spcFirstLastPara="1" wrap="square" lIns="0" tIns="0" rIns="0" bIns="0" anchor="t" anchorCtr="0">
            <a:spAutoFit/>
          </a:bodyPr>
          <a:lstStyle/>
          <a:p>
            <a:pPr marL="453392" marR="0" lvl="1" indent="-226696" algn="l"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Algorithm Implementation and optimization will be done</a:t>
            </a:r>
            <a:r>
              <a:rPr lang="en-US" sz="2100" b="0" i="0" u="none" strike="noStrike" cap="none" dirty="0">
                <a:solidFill>
                  <a:srgbClr val="4D4D4D"/>
                </a:solidFill>
                <a:latin typeface="Roboto"/>
                <a:ea typeface="Roboto"/>
                <a:cs typeface="Roboto"/>
                <a:sym typeface="Roboto"/>
              </a:rPr>
              <a:t>.</a:t>
            </a:r>
            <a:endParaRPr dirty="0"/>
          </a:p>
          <a:p>
            <a:pPr marL="453392" marR="0" lvl="1" indent="-226696" algn="l" rtl="0">
              <a:lnSpc>
                <a:spcPct val="115000"/>
              </a:lnSpc>
              <a:spcBef>
                <a:spcPts val="0"/>
              </a:spcBef>
              <a:spcAft>
                <a:spcPts val="0"/>
              </a:spcAft>
              <a:buClr>
                <a:srgbClr val="4D4D4D"/>
              </a:buClr>
              <a:buSzPts val="2100"/>
              <a:buFont typeface="Arial"/>
              <a:buChar char="•"/>
            </a:pPr>
            <a:r>
              <a:rPr lang="en-US" sz="2100" b="0" i="0" u="none" strike="noStrike" cap="none" dirty="0">
                <a:solidFill>
                  <a:srgbClr val="4D4D4D"/>
                </a:solidFill>
                <a:latin typeface="Roboto"/>
                <a:ea typeface="Roboto"/>
                <a:cs typeface="Roboto"/>
                <a:sym typeface="Roboto"/>
              </a:rPr>
              <a:t>Testing model accuracy and performance.</a:t>
            </a:r>
            <a:endParaRPr dirty="0"/>
          </a:p>
          <a:p>
            <a:pPr marL="453392" marR="0" lvl="1" indent="-226696" algn="l" rtl="0">
              <a:lnSpc>
                <a:spcPct val="115000"/>
              </a:lnSpc>
              <a:spcBef>
                <a:spcPts val="0"/>
              </a:spcBef>
              <a:spcAft>
                <a:spcPts val="0"/>
              </a:spcAft>
              <a:buClr>
                <a:srgbClr val="4D4D4D"/>
              </a:buClr>
              <a:buSzPts val="2100"/>
              <a:buFont typeface="Arial"/>
              <a:buChar char="•"/>
            </a:pPr>
            <a:r>
              <a:rPr lang="en-US" sz="2100" b="0" i="0" u="none" strike="noStrike" cap="none" dirty="0">
                <a:solidFill>
                  <a:srgbClr val="4D4D4D"/>
                </a:solidFill>
                <a:latin typeface="Roboto"/>
                <a:ea typeface="Roboto"/>
                <a:cs typeface="Roboto"/>
                <a:sym typeface="Roboto"/>
              </a:rPr>
              <a:t>Vikas Bajpai, our ML hero, no dataset escapes his radar.</a:t>
            </a:r>
            <a:endParaRPr dirty="0"/>
          </a:p>
        </p:txBody>
      </p:sp>
      <p:sp>
        <p:nvSpPr>
          <p:cNvPr id="237" name="Google Shape;237;p18"/>
          <p:cNvSpPr txBox="1"/>
          <p:nvPr/>
        </p:nvSpPr>
        <p:spPr>
          <a:xfrm>
            <a:off x="13896457" y="7308518"/>
            <a:ext cx="3940500" cy="2601481"/>
          </a:xfrm>
          <a:prstGeom prst="rect">
            <a:avLst/>
          </a:prstGeom>
          <a:noFill/>
          <a:ln>
            <a:noFill/>
          </a:ln>
        </p:spPr>
        <p:txBody>
          <a:bodyPr spcFirstLastPara="1" wrap="square" lIns="0" tIns="0" rIns="0" bIns="0" anchor="t" anchorCtr="0">
            <a:spAutoFit/>
          </a:bodyPr>
          <a:lstStyle/>
          <a:p>
            <a:pPr marL="453392" marR="0" lvl="1" indent="-226696" algn="r" rtl="0">
              <a:lnSpc>
                <a:spcPct val="115000"/>
              </a:lnSpc>
              <a:spcBef>
                <a:spcPts val="0"/>
              </a:spcBef>
              <a:spcAft>
                <a:spcPts val="0"/>
              </a:spcAft>
              <a:buClr>
                <a:srgbClr val="4D4D4D"/>
              </a:buClr>
              <a:buSzPts val="2100"/>
              <a:buFont typeface="Arial"/>
              <a:buChar char="•"/>
            </a:pPr>
            <a:r>
              <a:rPr lang="en-US" sz="2100" b="0" i="0" u="none" strike="noStrike" cap="none" dirty="0">
                <a:solidFill>
                  <a:srgbClr val="4D4D4D"/>
                </a:solidFill>
                <a:latin typeface="Roboto"/>
                <a:ea typeface="Roboto"/>
                <a:cs typeface="Roboto"/>
                <a:sym typeface="Roboto"/>
              </a:rPr>
              <a:t>Overall coordination and strategic oversight.</a:t>
            </a:r>
            <a:endParaRPr dirty="0"/>
          </a:p>
          <a:p>
            <a:pPr marL="453392" marR="0" lvl="1" indent="-226696" algn="r"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Integration testing and final documentation</a:t>
            </a:r>
            <a:r>
              <a:rPr lang="en-US" sz="2100" b="0" i="0" u="none" strike="noStrike" cap="none" dirty="0">
                <a:solidFill>
                  <a:srgbClr val="4D4D4D"/>
                </a:solidFill>
                <a:latin typeface="Roboto"/>
                <a:ea typeface="Roboto"/>
                <a:cs typeface="Roboto"/>
                <a:sym typeface="Roboto"/>
              </a:rPr>
              <a:t>.</a:t>
            </a:r>
            <a:endParaRPr dirty="0"/>
          </a:p>
          <a:p>
            <a:pPr marL="453392" marR="0" lvl="1" indent="-226696" algn="r"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Sunny implements the future-one module, one milestone at a time</a:t>
            </a:r>
            <a:r>
              <a:rPr lang="en-US" sz="2100" b="0" i="0" u="none" strike="noStrike" cap="none" dirty="0">
                <a:solidFill>
                  <a:srgbClr val="4D4D4D"/>
                </a:solidFill>
                <a:latin typeface="Roboto"/>
                <a:ea typeface="Roboto"/>
                <a:cs typeface="Roboto"/>
                <a:sym typeface="Roboto"/>
              </a:rPr>
              <a:t>.</a:t>
            </a:r>
            <a:endParaRPr dirty="0"/>
          </a:p>
        </p:txBody>
      </p:sp>
      <p:sp>
        <p:nvSpPr>
          <p:cNvPr id="238" name="Google Shape;238;p18"/>
          <p:cNvSpPr txBox="1"/>
          <p:nvPr/>
        </p:nvSpPr>
        <p:spPr>
          <a:xfrm>
            <a:off x="13866384" y="2146324"/>
            <a:ext cx="3940500" cy="2229841"/>
          </a:xfrm>
          <a:prstGeom prst="rect">
            <a:avLst/>
          </a:prstGeom>
          <a:noFill/>
          <a:ln>
            <a:noFill/>
          </a:ln>
        </p:spPr>
        <p:txBody>
          <a:bodyPr spcFirstLastPara="1" wrap="square" lIns="0" tIns="0" rIns="0" bIns="0" anchor="t" anchorCtr="0">
            <a:spAutoFit/>
          </a:bodyPr>
          <a:lstStyle/>
          <a:p>
            <a:pPr marL="453392" marR="0" lvl="1" indent="-226696" algn="r"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Neural network architecture design</a:t>
            </a:r>
            <a:r>
              <a:rPr lang="en-US" sz="2100" b="0" i="0" u="none" strike="noStrike" cap="none" dirty="0">
                <a:solidFill>
                  <a:srgbClr val="4D4D4D"/>
                </a:solidFill>
                <a:latin typeface="Roboto"/>
                <a:ea typeface="Roboto"/>
                <a:cs typeface="Roboto"/>
                <a:sym typeface="Roboto"/>
              </a:rPr>
              <a:t>.</a:t>
            </a:r>
            <a:endParaRPr dirty="0"/>
          </a:p>
          <a:p>
            <a:pPr marL="453392" marR="0" lvl="1" indent="-226696" algn="r"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Train models on historical data</a:t>
            </a:r>
            <a:r>
              <a:rPr lang="en-US" sz="2100" b="0" i="0" u="none" strike="noStrike" cap="none" dirty="0">
                <a:solidFill>
                  <a:srgbClr val="4D4D4D"/>
                </a:solidFill>
                <a:latin typeface="Roboto"/>
                <a:ea typeface="Roboto"/>
                <a:cs typeface="Roboto"/>
                <a:sym typeface="Roboto"/>
              </a:rPr>
              <a:t>.</a:t>
            </a:r>
            <a:endParaRPr dirty="0"/>
          </a:p>
          <a:p>
            <a:pPr marL="453392" marR="0" lvl="1" indent="-226696" algn="r" rtl="0">
              <a:lnSpc>
                <a:spcPct val="115000"/>
              </a:lnSpc>
              <a:spcBef>
                <a:spcPts val="0"/>
              </a:spcBef>
              <a:spcAft>
                <a:spcPts val="0"/>
              </a:spcAft>
              <a:buClr>
                <a:srgbClr val="4D4D4D"/>
              </a:buClr>
              <a:buSzPts val="2100"/>
              <a:buFont typeface="Arial"/>
              <a:buChar char="•"/>
            </a:pPr>
            <a:r>
              <a:rPr lang="en-US" sz="2100" dirty="0">
                <a:solidFill>
                  <a:srgbClr val="4D4D4D"/>
                </a:solidFill>
                <a:latin typeface="Roboto"/>
                <a:ea typeface="Roboto"/>
                <a:cs typeface="Roboto"/>
                <a:sym typeface="Roboto"/>
              </a:rPr>
              <a:t>Somya leads the AI journey, turning data into decisions.</a:t>
            </a:r>
            <a:endParaRPr dirty="0"/>
          </a:p>
        </p:txBody>
      </p:sp>
      <p:sp>
        <p:nvSpPr>
          <p:cNvPr id="2" name="Rectangle 1">
            <a:extLst>
              <a:ext uri="{FF2B5EF4-FFF2-40B4-BE49-F238E27FC236}">
                <a16:creationId xmlns:a16="http://schemas.microsoft.com/office/drawing/2014/main" id="{4DB082F9-2B0A-7938-C781-0BD1C50FDFEC}"/>
              </a:ext>
            </a:extLst>
          </p:cNvPr>
          <p:cNvSpPr/>
          <p:nvPr/>
        </p:nvSpPr>
        <p:spPr>
          <a:xfrm>
            <a:off x="7543800" y="5753100"/>
            <a:ext cx="3228897" cy="954107"/>
          </a:xfrm>
          <a:prstGeom prst="rect">
            <a:avLst/>
          </a:prstGeom>
          <a:noFill/>
        </p:spPr>
        <p:txBody>
          <a:bodyPr wrap="square" lIns="91440" tIns="45720" rIns="91440" bIns="45720">
            <a:spAutoFit/>
          </a:bodyPr>
          <a:lstStyle/>
          <a:p>
            <a:pPr algn="ctr"/>
            <a:r>
              <a:rPr lang="en-US" sz="2800" b="1" cap="none" spc="0" dirty="0">
                <a:ln w="0"/>
                <a:solidFill>
                  <a:schemeClr val="accent4">
                    <a:lumMod val="75000"/>
                  </a:schemeClr>
                </a:solidFill>
                <a:effectLst>
                  <a:outerShdw blurRad="38100" dist="25400" dir="5400000" algn="ctr" rotWithShape="0">
                    <a:srgbClr val="6E747A">
                      <a:alpha val="43000"/>
                    </a:srgbClr>
                  </a:outerShdw>
                </a:effectLst>
                <a:latin typeface="Futura Bold" panose="020B0604020202020204" charset="0"/>
              </a:rPr>
              <a:t>TEAM PROJECT FRAMEWORKS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Google Shape;190;p17"/>
          <p:cNvSpPr/>
          <p:nvPr/>
        </p:nvSpPr>
        <p:spPr>
          <a:xfrm>
            <a:off x="5024050" y="1028700"/>
            <a:ext cx="8239900" cy="8229600"/>
          </a:xfrm>
          <a:custGeom>
            <a:avLst/>
            <a:gdLst/>
            <a:ahLst/>
            <a:cxnLst/>
            <a:rect l="l" t="t" r="r" b="b"/>
            <a:pathLst>
              <a:path w="8239900" h="8229600" extrusionOk="0">
                <a:moveTo>
                  <a:pt x="0" y="0"/>
                </a:moveTo>
                <a:lnTo>
                  <a:pt x="8239900" y="0"/>
                </a:lnTo>
                <a:lnTo>
                  <a:pt x="8239900" y="8229600"/>
                </a:lnTo>
                <a:lnTo>
                  <a:pt x="0" y="8229600"/>
                </a:lnTo>
                <a:lnTo>
                  <a:pt x="0" y="0"/>
                </a:lnTo>
                <a:close/>
              </a:path>
            </a:pathLst>
          </a:custGeom>
          <a:blipFill rotWithShape="1">
            <a:blip r:embed="rId2">
              <a:alphaModFix/>
            </a:blip>
            <a:stretch>
              <a:fillRect/>
            </a:stretch>
          </a:blipFill>
          <a:ln>
            <a:noFill/>
          </a:ln>
        </p:spPr>
      </p:sp>
      <p:sp>
        <p:nvSpPr>
          <p:cNvPr id="2" name="Freeform 2"/>
          <p:cNvSpPr/>
          <p:nvPr/>
        </p:nvSpPr>
        <p:spPr>
          <a:xfrm>
            <a:off x="1028700" y="3865340"/>
            <a:ext cx="16230600" cy="2556320"/>
          </a:xfrm>
          <a:custGeom>
            <a:avLst/>
            <a:gdLst/>
            <a:ahLst/>
            <a:cxnLst/>
            <a:rect l="l" t="t" r="r" b="b"/>
            <a:pathLst>
              <a:path w="16230600" h="2556320">
                <a:moveTo>
                  <a:pt x="0" y="0"/>
                </a:moveTo>
                <a:lnTo>
                  <a:pt x="16230600" y="0"/>
                </a:lnTo>
                <a:lnTo>
                  <a:pt x="16230600" y="2556320"/>
                </a:lnTo>
                <a:lnTo>
                  <a:pt x="0" y="2556320"/>
                </a:lnTo>
                <a:lnTo>
                  <a:pt x="0" y="0"/>
                </a:lnTo>
                <a:close/>
              </a:path>
            </a:pathLst>
          </a:custGeom>
          <a:blipFill>
            <a:blip r:embed="rId3"/>
            <a:stretch>
              <a:fillRect/>
            </a:stretch>
          </a:blipFill>
        </p:spPr>
      </p:sp>
      <p:sp>
        <p:nvSpPr>
          <p:cNvPr id="3" name="Freeform 3"/>
          <p:cNvSpPr/>
          <p:nvPr/>
        </p:nvSpPr>
        <p:spPr>
          <a:xfrm rot="-5400000">
            <a:off x="1028700" y="3865340"/>
            <a:ext cx="16230600" cy="2556320"/>
          </a:xfrm>
          <a:custGeom>
            <a:avLst/>
            <a:gdLst/>
            <a:ahLst/>
            <a:cxnLst/>
            <a:rect l="l" t="t" r="r" b="b"/>
            <a:pathLst>
              <a:path w="16230600" h="2556320">
                <a:moveTo>
                  <a:pt x="0" y="0"/>
                </a:moveTo>
                <a:lnTo>
                  <a:pt x="16230600" y="0"/>
                </a:lnTo>
                <a:lnTo>
                  <a:pt x="16230600" y="2556320"/>
                </a:lnTo>
                <a:lnTo>
                  <a:pt x="0" y="2556320"/>
                </a:lnTo>
                <a:lnTo>
                  <a:pt x="0" y="0"/>
                </a:lnTo>
                <a:close/>
              </a:path>
            </a:pathLst>
          </a:custGeom>
          <a:blipFill>
            <a:blip r:embed="rId3"/>
            <a:stretch>
              <a:fillRect/>
            </a:stretch>
          </a:blipFill>
        </p:spPr>
      </p:sp>
      <p:sp>
        <p:nvSpPr>
          <p:cNvPr id="5" name="TextBox 5"/>
          <p:cNvSpPr txBox="1"/>
          <p:nvPr/>
        </p:nvSpPr>
        <p:spPr>
          <a:xfrm>
            <a:off x="13702286" y="6463818"/>
            <a:ext cx="3557014" cy="1846659"/>
          </a:xfrm>
          <a:prstGeom prst="rect">
            <a:avLst/>
          </a:prstGeom>
        </p:spPr>
        <p:txBody>
          <a:bodyPr lIns="0" tIns="0" rIns="0" bIns="0" rtlCol="0" anchor="t">
            <a:spAutoFit/>
          </a:bodyPr>
          <a:lstStyle/>
          <a:p>
            <a:pPr marL="0" lvl="1" indent="0" algn="r">
              <a:spcBef>
                <a:spcPct val="0"/>
              </a:spcBef>
            </a:pPr>
            <a:r>
              <a:rPr lang="en-US" sz="2400" dirty="0">
                <a:latin typeface="Futura Medium" panose="020B0604020202020204" charset="0"/>
              </a:rPr>
              <a:t>AI adds adaptive learning and decision logic, interpreting ML outputs into actionable alerts with explainable reasoning.</a:t>
            </a:r>
            <a:endParaRPr lang="en-US" sz="2199" b="1" u="none" strike="noStrike" dirty="0">
              <a:solidFill>
                <a:srgbClr val="000000"/>
              </a:solidFill>
              <a:latin typeface="Futura Medium" panose="020B0604020202020204" charset="0"/>
              <a:ea typeface="Futura Medium"/>
              <a:cs typeface="Futura Medium"/>
              <a:sym typeface="Futura Medium"/>
            </a:endParaRPr>
          </a:p>
        </p:txBody>
      </p:sp>
      <p:sp>
        <p:nvSpPr>
          <p:cNvPr id="6" name="Freeform 6"/>
          <p:cNvSpPr/>
          <p:nvPr/>
        </p:nvSpPr>
        <p:spPr>
          <a:xfrm rot="1180174">
            <a:off x="14364118" y="3197281"/>
            <a:ext cx="3005786" cy="3415666"/>
          </a:xfrm>
          <a:custGeom>
            <a:avLst/>
            <a:gdLst/>
            <a:ahLst/>
            <a:cxnLst/>
            <a:rect l="l" t="t" r="r" b="b"/>
            <a:pathLst>
              <a:path w="3005786" h="3415666">
                <a:moveTo>
                  <a:pt x="0" y="0"/>
                </a:moveTo>
                <a:lnTo>
                  <a:pt x="3005786" y="0"/>
                </a:lnTo>
                <a:lnTo>
                  <a:pt x="3005786" y="3415666"/>
                </a:lnTo>
                <a:lnTo>
                  <a:pt x="0" y="3415666"/>
                </a:lnTo>
                <a:lnTo>
                  <a:pt x="0" y="0"/>
                </a:lnTo>
                <a:close/>
              </a:path>
            </a:pathLst>
          </a:custGeom>
          <a:blipFill>
            <a:blip r:embed="rId4"/>
            <a:stretch>
              <a:fillRect/>
            </a:stretch>
          </a:blipFill>
          <a:ln cap="sq">
            <a:noFill/>
            <a:prstDash val="solid"/>
            <a:miter/>
          </a:ln>
        </p:spPr>
      </p:sp>
      <p:sp>
        <p:nvSpPr>
          <p:cNvPr id="8" name="TextBox 8"/>
          <p:cNvSpPr txBox="1"/>
          <p:nvPr/>
        </p:nvSpPr>
        <p:spPr>
          <a:xfrm>
            <a:off x="14097000" y="8572500"/>
            <a:ext cx="3715911" cy="982961"/>
          </a:xfrm>
          <a:prstGeom prst="rect">
            <a:avLst/>
          </a:prstGeom>
        </p:spPr>
        <p:txBody>
          <a:bodyPr wrap="square" lIns="0" tIns="0" rIns="0" bIns="0" rtlCol="0" anchor="t">
            <a:spAutoFit/>
          </a:bodyPr>
          <a:lstStyle/>
          <a:p>
            <a:pPr marL="0" lvl="0" indent="0" algn="ctr">
              <a:lnSpc>
                <a:spcPts val="4086"/>
              </a:lnSpc>
              <a:spcBef>
                <a:spcPct val="0"/>
              </a:spcBef>
            </a:pPr>
            <a:r>
              <a:rPr lang="en-US" sz="2400" b="1" spc="154" dirty="0">
                <a:solidFill>
                  <a:schemeClr val="accent4">
                    <a:lumMod val="75000"/>
                  </a:schemeClr>
                </a:solidFill>
                <a:latin typeface="Futura Ultra-Bold"/>
                <a:ea typeface="Futura Ultra-Bold"/>
                <a:cs typeface="Futura Ultra-Bold"/>
                <a:sym typeface="Futura Ultra-Bold"/>
              </a:rPr>
              <a:t>AI </a:t>
            </a:r>
          </a:p>
          <a:p>
            <a:pPr marL="0" lvl="0" indent="0" algn="ctr">
              <a:lnSpc>
                <a:spcPts val="4086"/>
              </a:lnSpc>
              <a:spcBef>
                <a:spcPct val="0"/>
              </a:spcBef>
            </a:pPr>
            <a:r>
              <a:rPr lang="en-US" sz="2400" b="1" spc="154" dirty="0">
                <a:solidFill>
                  <a:schemeClr val="accent4">
                    <a:lumMod val="75000"/>
                  </a:schemeClr>
                </a:solidFill>
                <a:latin typeface="Futura Ultra-Bold"/>
                <a:ea typeface="Futura Ultra-Bold"/>
                <a:cs typeface="Futura Ultra-Bold"/>
                <a:sym typeface="Futura Ultra-Bold"/>
              </a:rPr>
              <a:t>DEVELOPMENT</a:t>
            </a:r>
            <a:endParaRPr lang="en-US" sz="2400" b="1" u="none" strike="noStrike" spc="154" dirty="0">
              <a:solidFill>
                <a:schemeClr val="accent4">
                  <a:lumMod val="75000"/>
                </a:schemeClr>
              </a:solidFill>
              <a:latin typeface="Futura Ultra-Bold"/>
              <a:ea typeface="Futura Ultra-Bold"/>
              <a:cs typeface="Futura Ultra-Bold"/>
              <a:sym typeface="Futura Ultra-Bold"/>
            </a:endParaRPr>
          </a:p>
        </p:txBody>
      </p:sp>
      <p:sp>
        <p:nvSpPr>
          <p:cNvPr id="9" name="TextBox 9"/>
          <p:cNvSpPr txBox="1"/>
          <p:nvPr/>
        </p:nvSpPr>
        <p:spPr>
          <a:xfrm>
            <a:off x="228600" y="8572500"/>
            <a:ext cx="4285168" cy="982961"/>
          </a:xfrm>
          <a:prstGeom prst="rect">
            <a:avLst/>
          </a:prstGeom>
        </p:spPr>
        <p:txBody>
          <a:bodyPr wrap="square" lIns="0" tIns="0" rIns="0" bIns="0" rtlCol="0" anchor="t">
            <a:spAutoFit/>
          </a:bodyPr>
          <a:lstStyle/>
          <a:p>
            <a:pPr marL="0" lvl="0" indent="0" algn="ctr">
              <a:lnSpc>
                <a:spcPts val="4086"/>
              </a:lnSpc>
              <a:spcBef>
                <a:spcPct val="0"/>
              </a:spcBef>
            </a:pPr>
            <a:r>
              <a:rPr lang="en-US" sz="2400" b="1" spc="154" dirty="0">
                <a:solidFill>
                  <a:schemeClr val="accent4">
                    <a:lumMod val="75000"/>
                  </a:schemeClr>
                </a:solidFill>
                <a:latin typeface="Futura Ultra-Bold"/>
                <a:ea typeface="Futura Ultra-Bold"/>
                <a:cs typeface="Futura Ultra-Bold"/>
                <a:sym typeface="Futura Ultra-Bold"/>
              </a:rPr>
              <a:t>FINAL </a:t>
            </a:r>
          </a:p>
          <a:p>
            <a:pPr marL="0" lvl="0" indent="0" algn="ctr">
              <a:lnSpc>
                <a:spcPts val="4086"/>
              </a:lnSpc>
              <a:spcBef>
                <a:spcPct val="0"/>
              </a:spcBef>
            </a:pPr>
            <a:r>
              <a:rPr lang="en-US" sz="2400" b="1" spc="154" dirty="0">
                <a:solidFill>
                  <a:schemeClr val="accent4">
                    <a:lumMod val="75000"/>
                  </a:schemeClr>
                </a:solidFill>
                <a:latin typeface="Futura Ultra-Bold"/>
                <a:ea typeface="Futura Ultra-Bold"/>
                <a:cs typeface="Futura Ultra-Bold"/>
                <a:sym typeface="Futura Ultra-Bold"/>
              </a:rPr>
              <a:t>INTEGRATION</a:t>
            </a:r>
            <a:endParaRPr lang="en-US" sz="2800" b="1" u="none" strike="noStrike" spc="154" dirty="0">
              <a:solidFill>
                <a:schemeClr val="accent4">
                  <a:lumMod val="75000"/>
                </a:schemeClr>
              </a:solidFill>
              <a:latin typeface="Futura Ultra-Bold"/>
              <a:ea typeface="Futura Ultra-Bold"/>
              <a:cs typeface="Futura Ultra-Bold"/>
              <a:sym typeface="Futura Ultra-Bold"/>
            </a:endParaRPr>
          </a:p>
        </p:txBody>
      </p:sp>
      <p:sp>
        <p:nvSpPr>
          <p:cNvPr id="4" name="TextBox 4"/>
          <p:cNvSpPr txBox="1"/>
          <p:nvPr/>
        </p:nvSpPr>
        <p:spPr>
          <a:xfrm>
            <a:off x="13702286" y="1391841"/>
            <a:ext cx="3557014" cy="1846659"/>
          </a:xfrm>
          <a:prstGeom prst="rect">
            <a:avLst/>
          </a:prstGeom>
        </p:spPr>
        <p:txBody>
          <a:bodyPr lIns="0" tIns="0" rIns="0" bIns="0" rtlCol="0" anchor="t">
            <a:spAutoFit/>
          </a:bodyPr>
          <a:lstStyle/>
          <a:p>
            <a:pPr marL="0" lvl="1" indent="0" algn="r">
              <a:spcBef>
                <a:spcPct val="0"/>
              </a:spcBef>
            </a:pPr>
            <a:r>
              <a:rPr lang="en-US" sz="2400" dirty="0">
                <a:latin typeface="Futura Medium" panose="020B0604020202020204" charset="0"/>
              </a:rPr>
              <a:t>Models like LSTM and ensembles are trained and tuned to forecast extremes, guided by precision and recall metrics.</a:t>
            </a:r>
            <a:endParaRPr lang="en-US" sz="2199" b="1" u="none" strike="noStrike" dirty="0">
              <a:solidFill>
                <a:srgbClr val="000000"/>
              </a:solidFill>
              <a:latin typeface="Futura Medium" panose="020B0604020202020204" charset="0"/>
              <a:ea typeface="Futura Medium"/>
              <a:cs typeface="Futura Medium"/>
              <a:sym typeface="Futura Medium"/>
            </a:endParaRPr>
          </a:p>
        </p:txBody>
      </p:sp>
      <p:sp>
        <p:nvSpPr>
          <p:cNvPr id="10" name="TextBox 10"/>
          <p:cNvSpPr txBox="1"/>
          <p:nvPr/>
        </p:nvSpPr>
        <p:spPr>
          <a:xfrm>
            <a:off x="12725400" y="753336"/>
            <a:ext cx="5410200" cy="457176"/>
          </a:xfrm>
          <a:prstGeom prst="rect">
            <a:avLst/>
          </a:prstGeom>
        </p:spPr>
        <p:txBody>
          <a:bodyPr wrap="square" lIns="0" tIns="0" rIns="0" bIns="0" rtlCol="0" anchor="t">
            <a:spAutoFit/>
          </a:bodyPr>
          <a:lstStyle/>
          <a:p>
            <a:pPr marL="0" lvl="0" indent="0" algn="ctr">
              <a:lnSpc>
                <a:spcPts val="4086"/>
              </a:lnSpc>
              <a:spcBef>
                <a:spcPct val="0"/>
              </a:spcBef>
            </a:pPr>
            <a:r>
              <a:rPr lang="en-US" sz="2400" b="1" u="none" strike="noStrike" spc="154" dirty="0">
                <a:solidFill>
                  <a:schemeClr val="accent4">
                    <a:lumMod val="75000"/>
                  </a:schemeClr>
                </a:solidFill>
                <a:latin typeface="Futura Ultra-Bold"/>
                <a:ea typeface="Futura Ultra-Bold"/>
                <a:cs typeface="Futura Ultra-Bold"/>
                <a:sym typeface="Futura Ultra-Bold"/>
              </a:rPr>
              <a:t>ML </a:t>
            </a:r>
            <a:r>
              <a:rPr lang="en-IN" sz="2400" b="1" u="none" strike="noStrike" spc="154" dirty="0">
                <a:solidFill>
                  <a:schemeClr val="accent4">
                    <a:lumMod val="75000"/>
                  </a:schemeClr>
                </a:solidFill>
                <a:latin typeface="Futura Ultra-Bold"/>
                <a:ea typeface="Futura Ultra-Bold"/>
                <a:cs typeface="Futura Ultra-Bold"/>
                <a:sym typeface="Futura Ultra-Bold"/>
              </a:rPr>
              <a:t>IMPLEMENTATION </a:t>
            </a:r>
            <a:endParaRPr lang="en-US" sz="2400" b="1" u="none" strike="noStrike" spc="154" dirty="0">
              <a:solidFill>
                <a:schemeClr val="accent4">
                  <a:lumMod val="75000"/>
                </a:schemeClr>
              </a:solidFill>
              <a:latin typeface="Futura Ultra-Bold"/>
              <a:ea typeface="Futura Ultra-Bold"/>
              <a:cs typeface="Futura Ultra-Bold"/>
              <a:sym typeface="Futura Ultra-Bold"/>
            </a:endParaRPr>
          </a:p>
        </p:txBody>
      </p:sp>
      <p:sp>
        <p:nvSpPr>
          <p:cNvPr id="7" name="TextBox 7"/>
          <p:cNvSpPr txBox="1"/>
          <p:nvPr/>
        </p:nvSpPr>
        <p:spPr>
          <a:xfrm>
            <a:off x="91845" y="732900"/>
            <a:ext cx="5699355" cy="448200"/>
          </a:xfrm>
          <a:prstGeom prst="rect">
            <a:avLst/>
          </a:prstGeom>
        </p:spPr>
        <p:txBody>
          <a:bodyPr wrap="square" lIns="0" tIns="0" rIns="0" bIns="0" rtlCol="0" anchor="t">
            <a:spAutoFit/>
          </a:bodyPr>
          <a:lstStyle/>
          <a:p>
            <a:pPr marL="0" lvl="0" indent="0" algn="ctr">
              <a:lnSpc>
                <a:spcPts val="4086"/>
              </a:lnSpc>
              <a:spcBef>
                <a:spcPct val="0"/>
              </a:spcBef>
            </a:pPr>
            <a:r>
              <a:rPr lang="en-US" sz="2400" b="1" spc="154" dirty="0">
                <a:solidFill>
                  <a:schemeClr val="accent4">
                    <a:lumMod val="75000"/>
                  </a:schemeClr>
                </a:solidFill>
                <a:latin typeface="Futura Ultra-Bold"/>
                <a:ea typeface="Futura Ultra-Bold"/>
                <a:cs typeface="Futura Ultra-Bold"/>
                <a:sym typeface="Futura Ultra-Bold"/>
              </a:rPr>
              <a:t>DATA PREPARATION</a:t>
            </a:r>
          </a:p>
        </p:txBody>
      </p:sp>
      <p:sp>
        <p:nvSpPr>
          <p:cNvPr id="11" name="TextBox 11"/>
          <p:cNvSpPr txBox="1"/>
          <p:nvPr/>
        </p:nvSpPr>
        <p:spPr>
          <a:xfrm>
            <a:off x="1163631" y="1391841"/>
            <a:ext cx="3557014" cy="2215991"/>
          </a:xfrm>
          <a:prstGeom prst="rect">
            <a:avLst/>
          </a:prstGeom>
        </p:spPr>
        <p:txBody>
          <a:bodyPr lIns="0" tIns="0" rIns="0" bIns="0" rtlCol="0" anchor="t">
            <a:spAutoFit/>
          </a:bodyPr>
          <a:lstStyle/>
          <a:p>
            <a:pPr marL="0" lvl="1">
              <a:spcBef>
                <a:spcPct val="0"/>
              </a:spcBef>
            </a:pPr>
            <a:r>
              <a:rPr lang="en-US" sz="2400" dirty="0">
                <a:latin typeface="Futura Medium" panose="020B0604020202020204" charset="0"/>
              </a:rPr>
              <a:t>Diverse datasets—satellite, sensor images, and historical logs—are cleaned and engineered to extract key weather features.</a:t>
            </a:r>
            <a:endParaRPr lang="en-US" sz="2199" b="1" u="none" strike="noStrike" dirty="0">
              <a:solidFill>
                <a:srgbClr val="000000"/>
              </a:solidFill>
              <a:latin typeface="Futura Medium" panose="020B0604020202020204" charset="0"/>
              <a:ea typeface="Futura Medium"/>
              <a:cs typeface="Futura Medium"/>
              <a:sym typeface="Futura Medium"/>
            </a:endParaRPr>
          </a:p>
        </p:txBody>
      </p:sp>
      <p:sp>
        <p:nvSpPr>
          <p:cNvPr id="12" name="TextBox 12"/>
          <p:cNvSpPr txBox="1"/>
          <p:nvPr/>
        </p:nvSpPr>
        <p:spPr>
          <a:xfrm>
            <a:off x="1163631" y="6463818"/>
            <a:ext cx="3557014" cy="1846659"/>
          </a:xfrm>
          <a:prstGeom prst="rect">
            <a:avLst/>
          </a:prstGeom>
        </p:spPr>
        <p:txBody>
          <a:bodyPr lIns="0" tIns="0" rIns="0" bIns="0" rtlCol="0" anchor="t">
            <a:spAutoFit/>
          </a:bodyPr>
          <a:lstStyle/>
          <a:p>
            <a:pPr marL="0" lvl="1">
              <a:spcBef>
                <a:spcPct val="0"/>
              </a:spcBef>
            </a:pPr>
            <a:r>
              <a:rPr lang="en-US" sz="2400" dirty="0">
                <a:latin typeface="Futura Medium" panose="020B0604020202020204" charset="0"/>
              </a:rPr>
              <a:t>The system is deployed via dashboard and alert systems, with APIs linking to emergency and smart city networks.</a:t>
            </a:r>
            <a:endParaRPr lang="en-US" sz="2199" b="1" u="none" strike="noStrike" dirty="0">
              <a:solidFill>
                <a:srgbClr val="000000"/>
              </a:solidFill>
              <a:latin typeface="Futura Medium" panose="020B0604020202020204" charset="0"/>
              <a:ea typeface="Futura Medium"/>
              <a:cs typeface="Futura Medium"/>
              <a:sym typeface="Futura Medium"/>
            </a:endParaRPr>
          </a:p>
        </p:txBody>
      </p:sp>
      <p:sp>
        <p:nvSpPr>
          <p:cNvPr id="15" name="Google Shape;196;p17">
            <a:extLst>
              <a:ext uri="{FF2B5EF4-FFF2-40B4-BE49-F238E27FC236}">
                <a16:creationId xmlns:a16="http://schemas.microsoft.com/office/drawing/2014/main" id="{8AEBA013-F708-202C-F2E4-349BCEFF3482}"/>
              </a:ext>
            </a:extLst>
          </p:cNvPr>
          <p:cNvSpPr/>
          <p:nvPr/>
        </p:nvSpPr>
        <p:spPr>
          <a:xfrm>
            <a:off x="4825554" y="223542"/>
            <a:ext cx="1816099" cy="1667509"/>
          </a:xfrm>
          <a:custGeom>
            <a:avLst/>
            <a:gdLst/>
            <a:ahLst/>
            <a:cxnLst/>
            <a:rect l="l" t="t" r="r" b="b"/>
            <a:pathLst>
              <a:path w="1816099" h="1667509" extrusionOk="0">
                <a:moveTo>
                  <a:pt x="0" y="0"/>
                </a:moveTo>
                <a:lnTo>
                  <a:pt x="1816100" y="0"/>
                </a:lnTo>
                <a:lnTo>
                  <a:pt x="1816100" y="1667509"/>
                </a:lnTo>
                <a:lnTo>
                  <a:pt x="0" y="1667509"/>
                </a:lnTo>
                <a:lnTo>
                  <a:pt x="0" y="0"/>
                </a:lnTo>
                <a:close/>
              </a:path>
            </a:pathLst>
          </a:custGeom>
          <a:blipFill rotWithShape="1">
            <a:blip r:embed="rId5">
              <a:alphaModFix/>
            </a:blip>
            <a:stretch>
              <a:fillRect/>
            </a:stretch>
          </a:blipFill>
          <a:ln>
            <a:noFill/>
          </a:ln>
        </p:spPr>
      </p:sp>
      <p:sp>
        <p:nvSpPr>
          <p:cNvPr id="14" name="Google Shape;191;p17">
            <a:extLst>
              <a:ext uri="{FF2B5EF4-FFF2-40B4-BE49-F238E27FC236}">
                <a16:creationId xmlns:a16="http://schemas.microsoft.com/office/drawing/2014/main" id="{E8F921B2-89A1-22B0-7C40-04EE16B75657}"/>
              </a:ext>
            </a:extLst>
          </p:cNvPr>
          <p:cNvSpPr/>
          <p:nvPr/>
        </p:nvSpPr>
        <p:spPr>
          <a:xfrm>
            <a:off x="7172330" y="3183129"/>
            <a:ext cx="3991759" cy="3986769"/>
          </a:xfrm>
          <a:custGeom>
            <a:avLst/>
            <a:gdLst/>
            <a:ahLst/>
            <a:cxnLst/>
            <a:rect l="l" t="t" r="r" b="b"/>
            <a:pathLst>
              <a:path w="3991759" h="3986769" extrusionOk="0">
                <a:moveTo>
                  <a:pt x="0" y="0"/>
                </a:moveTo>
                <a:lnTo>
                  <a:pt x="3991759" y="0"/>
                </a:lnTo>
                <a:lnTo>
                  <a:pt x="3991759" y="3986770"/>
                </a:lnTo>
                <a:lnTo>
                  <a:pt x="0" y="3986770"/>
                </a:lnTo>
                <a:lnTo>
                  <a:pt x="0" y="0"/>
                </a:lnTo>
                <a:close/>
              </a:path>
            </a:pathLst>
          </a:custGeom>
          <a:blipFill rotWithShape="1">
            <a:blip r:embed="rId6">
              <a:alphaModFix/>
            </a:blip>
            <a:stretch>
              <a:fillRect/>
            </a:stretch>
          </a:blipFill>
          <a:ln>
            <a:noFill/>
          </a:ln>
        </p:spPr>
      </p:sp>
      <p:sp>
        <p:nvSpPr>
          <p:cNvPr id="16" name="Google Shape;209;p17">
            <a:extLst>
              <a:ext uri="{FF2B5EF4-FFF2-40B4-BE49-F238E27FC236}">
                <a16:creationId xmlns:a16="http://schemas.microsoft.com/office/drawing/2014/main" id="{97C6F0B7-6DA6-3981-C5AE-FB3CB6E0A5BB}"/>
              </a:ext>
            </a:extLst>
          </p:cNvPr>
          <p:cNvSpPr/>
          <p:nvPr/>
        </p:nvSpPr>
        <p:spPr>
          <a:xfrm rot="10800000">
            <a:off x="11595124" y="8389251"/>
            <a:ext cx="1938893" cy="1780256"/>
          </a:xfrm>
          <a:custGeom>
            <a:avLst/>
            <a:gdLst/>
            <a:ahLst/>
            <a:cxnLst/>
            <a:rect l="l" t="t" r="r" b="b"/>
            <a:pathLst>
              <a:path w="1938893" h="1780256" extrusionOk="0">
                <a:moveTo>
                  <a:pt x="1938893" y="1780256"/>
                </a:moveTo>
                <a:lnTo>
                  <a:pt x="0" y="1780256"/>
                </a:lnTo>
                <a:lnTo>
                  <a:pt x="0" y="0"/>
                </a:lnTo>
                <a:lnTo>
                  <a:pt x="1938893" y="0"/>
                </a:lnTo>
                <a:lnTo>
                  <a:pt x="1938893" y="1780256"/>
                </a:lnTo>
                <a:close/>
              </a:path>
            </a:pathLst>
          </a:custGeom>
          <a:blipFill rotWithShape="1">
            <a:blip r:embed="rId7">
              <a:alphaModFix/>
            </a:blip>
            <a:stretch>
              <a:fillRect/>
            </a:stretch>
          </a:blipFill>
          <a:ln>
            <a:noFill/>
          </a:ln>
        </p:spPr>
      </p:sp>
      <p:sp>
        <p:nvSpPr>
          <p:cNvPr id="17" name="Google Shape;210;p17">
            <a:extLst>
              <a:ext uri="{FF2B5EF4-FFF2-40B4-BE49-F238E27FC236}">
                <a16:creationId xmlns:a16="http://schemas.microsoft.com/office/drawing/2014/main" id="{0C59E84D-24AA-2BD9-FB7F-519665121F57}"/>
              </a:ext>
            </a:extLst>
          </p:cNvPr>
          <p:cNvSpPr/>
          <p:nvPr/>
        </p:nvSpPr>
        <p:spPr>
          <a:xfrm rot="16200000">
            <a:off x="4670461" y="8306590"/>
            <a:ext cx="1816099" cy="1667509"/>
          </a:xfrm>
          <a:custGeom>
            <a:avLst/>
            <a:gdLst/>
            <a:ahLst/>
            <a:cxnLst/>
            <a:rect l="l" t="t" r="r" b="b"/>
            <a:pathLst>
              <a:path w="1816099" h="1667509" extrusionOk="0">
                <a:moveTo>
                  <a:pt x="0" y="0"/>
                </a:moveTo>
                <a:lnTo>
                  <a:pt x="1816100" y="0"/>
                </a:lnTo>
                <a:lnTo>
                  <a:pt x="1816100" y="1667509"/>
                </a:lnTo>
                <a:lnTo>
                  <a:pt x="0" y="1667509"/>
                </a:lnTo>
                <a:lnTo>
                  <a:pt x="0" y="0"/>
                </a:lnTo>
                <a:close/>
              </a:path>
            </a:pathLst>
          </a:custGeom>
          <a:blipFill rotWithShape="1">
            <a:blip r:embed="rId8">
              <a:alphaModFix/>
            </a:blip>
            <a:stretch>
              <a:fillRect/>
            </a:stretch>
          </a:blipFill>
          <a:ln>
            <a:noFill/>
          </a:ln>
        </p:spPr>
      </p:sp>
      <p:sp>
        <p:nvSpPr>
          <p:cNvPr id="18" name="Google Shape;211;p17">
            <a:extLst>
              <a:ext uri="{FF2B5EF4-FFF2-40B4-BE49-F238E27FC236}">
                <a16:creationId xmlns:a16="http://schemas.microsoft.com/office/drawing/2014/main" id="{0DF1B3F7-8D21-C325-56DF-8DE5A2DBCA0F}"/>
              </a:ext>
            </a:extLst>
          </p:cNvPr>
          <p:cNvSpPr/>
          <p:nvPr/>
        </p:nvSpPr>
        <p:spPr>
          <a:xfrm rot="5400000">
            <a:off x="11595026" y="206407"/>
            <a:ext cx="1816099" cy="1667509"/>
          </a:xfrm>
          <a:custGeom>
            <a:avLst/>
            <a:gdLst/>
            <a:ahLst/>
            <a:cxnLst/>
            <a:rect l="l" t="t" r="r" b="b"/>
            <a:pathLst>
              <a:path w="1816099" h="1667509" extrusionOk="0">
                <a:moveTo>
                  <a:pt x="0" y="0"/>
                </a:moveTo>
                <a:lnTo>
                  <a:pt x="1816099" y="0"/>
                </a:lnTo>
                <a:lnTo>
                  <a:pt x="1816099" y="1667509"/>
                </a:lnTo>
                <a:lnTo>
                  <a:pt x="0" y="1667509"/>
                </a:lnTo>
                <a:lnTo>
                  <a:pt x="0" y="0"/>
                </a:lnTo>
                <a:close/>
              </a:path>
            </a:pathLst>
          </a:custGeom>
          <a:blipFill rotWithShape="1">
            <a:blip r:embed="rId9">
              <a:alphaModFix/>
            </a:blip>
            <a:stretch>
              <a:fillRect/>
            </a:stretch>
          </a:blipFill>
          <a:ln>
            <a:noFill/>
          </a:ln>
        </p:spPr>
      </p:sp>
      <p:pic>
        <p:nvPicPr>
          <p:cNvPr id="19" name="Google Shape;212;p17">
            <a:extLst>
              <a:ext uri="{FF2B5EF4-FFF2-40B4-BE49-F238E27FC236}">
                <a16:creationId xmlns:a16="http://schemas.microsoft.com/office/drawing/2014/main" id="{60D6E505-DEDE-FC42-088C-6AD00186A10A}"/>
              </a:ext>
            </a:extLst>
          </p:cNvPr>
          <p:cNvPicPr preferRelativeResize="0"/>
          <p:nvPr/>
        </p:nvPicPr>
        <p:blipFill>
          <a:blip r:embed="rId10">
            <a:alphaModFix/>
            <a:duotone>
              <a:prstClr val="black"/>
              <a:schemeClr val="accent4">
                <a:tint val="45000"/>
                <a:satMod val="400000"/>
              </a:schemeClr>
            </a:duotone>
            <a:extLst>
              <a:ext uri="{BEBA8EAE-BF5A-486C-A8C5-ECC9F3942E4B}">
                <a14:imgProps xmlns:a14="http://schemas.microsoft.com/office/drawing/2010/main">
                  <a14:imgLayer r:embed="rId11">
                    <a14:imgEffect>
                      <a14:artisticPlasticWrap/>
                    </a14:imgEffect>
                    <a14:imgEffect>
                      <a14:colorTemperature colorTemp="4700"/>
                    </a14:imgEffect>
                  </a14:imgLayer>
                </a14:imgProps>
              </a:ext>
            </a:extLst>
          </a:blip>
          <a:stretch>
            <a:fillRect/>
          </a:stretch>
        </p:blipFill>
        <p:spPr>
          <a:xfrm>
            <a:off x="8213775" y="3695700"/>
            <a:ext cx="1920825" cy="1789400"/>
          </a:xfrm>
          <a:prstGeom prst="rect">
            <a:avLst/>
          </a:prstGeom>
          <a:noFill/>
          <a:ln>
            <a:noFill/>
          </a:ln>
          <a:effectLst>
            <a:reflection blurRad="6350" stA="52000" endA="300" endPos="35000" dir="5400000" sy="-100000" algn="bl" rotWithShape="0"/>
          </a:effectLst>
          <a:scene3d>
            <a:camera prst="orthographicFront"/>
            <a:lightRig rig="threePt" dir="t"/>
          </a:scene3d>
          <a:sp3d>
            <a:bevelT w="139700" h="139700" prst="divot"/>
          </a:sp3d>
        </p:spPr>
      </p:pic>
      <p:sp>
        <p:nvSpPr>
          <p:cNvPr id="20" name="Rectangle 19">
            <a:extLst>
              <a:ext uri="{FF2B5EF4-FFF2-40B4-BE49-F238E27FC236}">
                <a16:creationId xmlns:a16="http://schemas.microsoft.com/office/drawing/2014/main" id="{7539B570-8638-C8FB-D890-F62797E27F54}"/>
              </a:ext>
            </a:extLst>
          </p:cNvPr>
          <p:cNvSpPr/>
          <p:nvPr/>
        </p:nvSpPr>
        <p:spPr>
          <a:xfrm>
            <a:off x="6948129" y="5676900"/>
            <a:ext cx="4538636" cy="954107"/>
          </a:xfrm>
          <a:prstGeom prst="rect">
            <a:avLst/>
          </a:prstGeom>
          <a:noFill/>
        </p:spPr>
        <p:txBody>
          <a:bodyPr wrap="square" lIns="91440" tIns="45720" rIns="91440" bIns="45720">
            <a:spAutoFit/>
          </a:bodyPr>
          <a:lstStyle/>
          <a:p>
            <a:pPr algn="ctr"/>
            <a:r>
              <a:rPr lang="en-US" sz="2800" b="1" cap="none" spc="0" dirty="0">
                <a:ln w="0"/>
                <a:solidFill>
                  <a:schemeClr val="accent4">
                    <a:lumMod val="75000"/>
                  </a:schemeClr>
                </a:solidFill>
                <a:effectLst>
                  <a:outerShdw blurRad="38100" dist="25400" dir="5400000" algn="ctr" rotWithShape="0">
                    <a:srgbClr val="6E747A">
                      <a:alpha val="43000"/>
                    </a:srgbClr>
                  </a:outerShdw>
                </a:effectLst>
                <a:latin typeface="Futura Bold" panose="020B0604020202020204" charset="0"/>
              </a:rPr>
              <a:t>IMPLEMENTATION ROADMAP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1248</TotalTime>
  <Words>894</Words>
  <Application>Microsoft Office PowerPoint</Application>
  <PresentationFormat>Custom</PresentationFormat>
  <Paragraphs>131</Paragraphs>
  <Slides>14</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Alata</vt:lpstr>
      <vt:lpstr>Futura</vt:lpstr>
      <vt:lpstr>Aptos</vt:lpstr>
      <vt:lpstr>Roboto</vt:lpstr>
      <vt:lpstr>Wingdings</vt:lpstr>
      <vt:lpstr>Cosmic Octo Medium</vt:lpstr>
      <vt:lpstr>Calibri</vt:lpstr>
      <vt:lpstr>Arial</vt:lpstr>
      <vt:lpstr>Futura Medium</vt:lpstr>
      <vt:lpstr>Futura Bold</vt:lpstr>
      <vt:lpstr>Futura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Modern Neumorphism 3D Brainstorm Presentation</dc:title>
  <cp:lastModifiedBy>SR Tripathi</cp:lastModifiedBy>
  <cp:revision>99</cp:revision>
  <dcterms:created xsi:type="dcterms:W3CDTF">2006-08-16T00:00:00Z</dcterms:created>
  <dcterms:modified xsi:type="dcterms:W3CDTF">2026-01-27T05:05:40Z</dcterms:modified>
  <dc:identifier>DAG4Lm0sKdw</dc:identifier>
</cp:coreProperties>
</file>